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 id="2147484281" r:id="rId2"/>
  </p:sldMasterIdLst>
  <p:notesMasterIdLst>
    <p:notesMasterId r:id="rId31"/>
  </p:notesMasterIdLst>
  <p:handoutMasterIdLst>
    <p:handoutMasterId r:id="rId32"/>
  </p:handoutMasterIdLst>
  <p:sldIdLst>
    <p:sldId id="269" r:id="rId3"/>
    <p:sldId id="258" r:id="rId4"/>
    <p:sldId id="323" r:id="rId5"/>
    <p:sldId id="288" r:id="rId6"/>
    <p:sldId id="317" r:id="rId7"/>
    <p:sldId id="292" r:id="rId8"/>
    <p:sldId id="297" r:id="rId9"/>
    <p:sldId id="263" r:id="rId10"/>
    <p:sldId id="296" r:id="rId11"/>
    <p:sldId id="316" r:id="rId12"/>
    <p:sldId id="273" r:id="rId13"/>
    <p:sldId id="318" r:id="rId14"/>
    <p:sldId id="274" r:id="rId15"/>
    <p:sldId id="272" r:id="rId16"/>
    <p:sldId id="276" r:id="rId17"/>
    <p:sldId id="319" r:id="rId18"/>
    <p:sldId id="320" r:id="rId19"/>
    <p:sldId id="279" r:id="rId20"/>
    <p:sldId id="321" r:id="rId21"/>
    <p:sldId id="286" r:id="rId22"/>
    <p:sldId id="259" r:id="rId23"/>
    <p:sldId id="260" r:id="rId24"/>
    <p:sldId id="322" r:id="rId25"/>
    <p:sldId id="261" r:id="rId26"/>
    <p:sldId id="324" r:id="rId27"/>
    <p:sldId id="314" r:id="rId28"/>
    <p:sldId id="283" r:id="rId29"/>
    <p:sldId id="287"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ED3C"/>
    <a:srgbClr val="FFFFFF"/>
    <a:srgbClr val="E37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7" autoAdjust="0"/>
    <p:restoredTop sz="80656" autoAdjust="0"/>
  </p:normalViewPr>
  <p:slideViewPr>
    <p:cSldViewPr>
      <p:cViewPr varScale="1">
        <p:scale>
          <a:sx n="128" d="100"/>
          <a:sy n="128" d="100"/>
        </p:scale>
        <p:origin x="1640" y="16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C94EE75-2106-4F10-A1A3-F49874C77704}" type="datetimeFigureOut">
              <a:rPr lang="en-US" smtClean="0"/>
              <a:t>11/2/20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FF74E0B-C253-4CF7-8FF3-D59E4E9B1E13}" type="slidenum">
              <a:rPr lang="en-US" smtClean="0"/>
              <a:t>‹#›</a:t>
            </a:fld>
            <a:endParaRPr lang="en-US"/>
          </a:p>
        </p:txBody>
      </p:sp>
    </p:spTree>
    <p:extLst>
      <p:ext uri="{BB962C8B-B14F-4D97-AF65-F5344CB8AC3E}">
        <p14:creationId xmlns:p14="http://schemas.microsoft.com/office/powerpoint/2010/main" val="303395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6912F4-466A-48B1-8C85-B551B41D7B01}" type="datetimeFigureOut">
              <a:rPr lang="en-US" smtClean="0"/>
              <a:pPr/>
              <a:t>11/2/20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C9CCF7-30DF-41C6-A74B-DBE8CAC4EAEC}" type="slidenum">
              <a:rPr lang="en-US" smtClean="0"/>
              <a:pPr/>
              <a:t>‹#›</a:t>
            </a:fld>
            <a:endParaRPr lang="en-US"/>
          </a:p>
        </p:txBody>
      </p:sp>
    </p:spTree>
    <p:extLst>
      <p:ext uri="{BB962C8B-B14F-4D97-AF65-F5344CB8AC3E}">
        <p14:creationId xmlns:p14="http://schemas.microsoft.com/office/powerpoint/2010/main" val="325601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light</a:t>
            </a:r>
          </a:p>
        </p:txBody>
      </p:sp>
      <p:sp>
        <p:nvSpPr>
          <p:cNvPr id="4" name="Slide Number Placeholder 3"/>
          <p:cNvSpPr>
            <a:spLocks noGrp="1"/>
          </p:cNvSpPr>
          <p:nvPr>
            <p:ph type="sldNum" sz="quarter" idx="10"/>
          </p:nvPr>
        </p:nvSpPr>
        <p:spPr/>
        <p:txBody>
          <a:bodyPr/>
          <a:lstStyle/>
          <a:p>
            <a:fld id="{D1EB4669-9D62-47EB-9053-ECC809FE682F}" type="slidenum">
              <a:rPr lang="en-US" smtClean="0"/>
              <a:t>1</a:t>
            </a:fld>
            <a:endParaRPr lang="en-US"/>
          </a:p>
        </p:txBody>
      </p:sp>
    </p:spTree>
    <p:extLst>
      <p:ext uri="{BB962C8B-B14F-4D97-AF65-F5344CB8AC3E}">
        <p14:creationId xmlns:p14="http://schemas.microsoft.com/office/powerpoint/2010/main" val="320734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13</a:t>
            </a:fld>
            <a:endParaRPr lang="en-US"/>
          </a:p>
        </p:txBody>
      </p:sp>
    </p:spTree>
    <p:extLst>
      <p:ext uri="{BB962C8B-B14F-4D97-AF65-F5344CB8AC3E}">
        <p14:creationId xmlns:p14="http://schemas.microsoft.com/office/powerpoint/2010/main" val="306154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14</a:t>
            </a:fld>
            <a:endParaRPr lang="en-US"/>
          </a:p>
        </p:txBody>
      </p:sp>
    </p:spTree>
    <p:extLst>
      <p:ext uri="{BB962C8B-B14F-4D97-AF65-F5344CB8AC3E}">
        <p14:creationId xmlns:p14="http://schemas.microsoft.com/office/powerpoint/2010/main" val="404678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What are</a:t>
            </a:r>
            <a:r>
              <a:rPr lang="en-US" baseline="0" dirty="0"/>
              <a:t> the MUST Dos, by law?</a:t>
            </a:r>
            <a:endParaRPr lang="en-US" dirty="0"/>
          </a:p>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15</a:t>
            </a:fld>
            <a:endParaRPr lang="en-US"/>
          </a:p>
        </p:txBody>
      </p:sp>
    </p:spTree>
    <p:extLst>
      <p:ext uri="{BB962C8B-B14F-4D97-AF65-F5344CB8AC3E}">
        <p14:creationId xmlns:p14="http://schemas.microsoft.com/office/powerpoint/2010/main" val="107130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What are</a:t>
            </a:r>
            <a:r>
              <a:rPr lang="en-US" baseline="0" dirty="0"/>
              <a:t> the MUST Dos, by law?</a:t>
            </a:r>
            <a:endParaRPr lang="en-US" dirty="0"/>
          </a:p>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16</a:t>
            </a:fld>
            <a:endParaRPr lang="en-US"/>
          </a:p>
        </p:txBody>
      </p:sp>
    </p:spTree>
    <p:extLst>
      <p:ext uri="{BB962C8B-B14F-4D97-AF65-F5344CB8AC3E}">
        <p14:creationId xmlns:p14="http://schemas.microsoft.com/office/powerpoint/2010/main" val="183379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What are</a:t>
            </a:r>
            <a:r>
              <a:rPr lang="en-US" baseline="0" dirty="0"/>
              <a:t> the MUST Dos, by law?</a:t>
            </a:r>
            <a:endParaRPr lang="en-US" dirty="0"/>
          </a:p>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17</a:t>
            </a:fld>
            <a:endParaRPr lang="en-US"/>
          </a:p>
        </p:txBody>
      </p:sp>
    </p:spTree>
    <p:extLst>
      <p:ext uri="{BB962C8B-B14F-4D97-AF65-F5344CB8AC3E}">
        <p14:creationId xmlns:p14="http://schemas.microsoft.com/office/powerpoint/2010/main" val="190801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Turn and talk – Which is more familiar to you?  What are the differences.</a:t>
            </a:r>
          </a:p>
        </p:txBody>
      </p:sp>
      <p:sp>
        <p:nvSpPr>
          <p:cNvPr id="4" name="Slide Number Placeholder 3"/>
          <p:cNvSpPr>
            <a:spLocks noGrp="1"/>
          </p:cNvSpPr>
          <p:nvPr>
            <p:ph type="sldNum" sz="quarter" idx="10"/>
          </p:nvPr>
        </p:nvSpPr>
        <p:spPr/>
        <p:txBody>
          <a:bodyPr/>
          <a:lstStyle/>
          <a:p>
            <a:fld id="{75C9CCF7-30DF-41C6-A74B-DBE8CAC4EAEC}" type="slidenum">
              <a:rPr lang="en-US" smtClean="0"/>
              <a:pPr/>
              <a:t>18</a:t>
            </a:fld>
            <a:endParaRPr lang="en-US"/>
          </a:p>
        </p:txBody>
      </p:sp>
    </p:spTree>
    <p:extLst>
      <p:ext uri="{BB962C8B-B14F-4D97-AF65-F5344CB8AC3E}">
        <p14:creationId xmlns:p14="http://schemas.microsoft.com/office/powerpoint/2010/main" val="314580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20</a:t>
            </a:fld>
            <a:endParaRPr lang="en-US"/>
          </a:p>
        </p:txBody>
      </p:sp>
    </p:spTree>
    <p:extLst>
      <p:ext uri="{BB962C8B-B14F-4D97-AF65-F5344CB8AC3E}">
        <p14:creationId xmlns:p14="http://schemas.microsoft.com/office/powerpoint/2010/main" val="152598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21</a:t>
            </a:fld>
            <a:endParaRPr lang="en-US"/>
          </a:p>
        </p:txBody>
      </p:sp>
    </p:spTree>
    <p:extLst>
      <p:ext uri="{BB962C8B-B14F-4D97-AF65-F5344CB8AC3E}">
        <p14:creationId xmlns:p14="http://schemas.microsoft.com/office/powerpoint/2010/main" val="4231910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22</a:t>
            </a:fld>
            <a:endParaRPr lang="en-US"/>
          </a:p>
        </p:txBody>
      </p:sp>
    </p:spTree>
    <p:extLst>
      <p:ext uri="{BB962C8B-B14F-4D97-AF65-F5344CB8AC3E}">
        <p14:creationId xmlns:p14="http://schemas.microsoft.com/office/powerpoint/2010/main" val="1879937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23</a:t>
            </a:fld>
            <a:endParaRPr lang="en-US"/>
          </a:p>
        </p:txBody>
      </p:sp>
    </p:spTree>
    <p:extLst>
      <p:ext uri="{BB962C8B-B14F-4D97-AF65-F5344CB8AC3E}">
        <p14:creationId xmlns:p14="http://schemas.microsoft.com/office/powerpoint/2010/main" val="408031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a:t>
            </a:fld>
            <a:endParaRPr lang="en-US"/>
          </a:p>
        </p:txBody>
      </p:sp>
    </p:spTree>
    <p:extLst>
      <p:ext uri="{BB962C8B-B14F-4D97-AF65-F5344CB8AC3E}">
        <p14:creationId xmlns:p14="http://schemas.microsoft.com/office/powerpoint/2010/main" val="3288591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So in the first semester through School Site</a:t>
            </a:r>
            <a:r>
              <a:rPr lang="en-US" baseline="0" dirty="0"/>
              <a:t> Council you developed and approved your parent and family engagement policy and school parent compact but expectation is that you distribute and documented the first month of the second semester.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24</a:t>
            </a:fld>
            <a:endParaRPr lang="en-US"/>
          </a:p>
        </p:txBody>
      </p:sp>
    </p:spTree>
    <p:extLst>
      <p:ext uri="{BB962C8B-B14F-4D97-AF65-F5344CB8AC3E}">
        <p14:creationId xmlns:p14="http://schemas.microsoft.com/office/powerpoint/2010/main" val="376449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26</a:t>
            </a:fld>
            <a:endParaRPr lang="en-US"/>
          </a:p>
        </p:txBody>
      </p:sp>
    </p:spTree>
    <p:extLst>
      <p:ext uri="{BB962C8B-B14F-4D97-AF65-F5344CB8AC3E}">
        <p14:creationId xmlns:p14="http://schemas.microsoft.com/office/powerpoint/2010/main" val="391507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true; 2. true; 3. true; 4. false; 5. false </a:t>
            </a:r>
          </a:p>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27</a:t>
            </a:fld>
            <a:endParaRPr lang="en-US"/>
          </a:p>
        </p:txBody>
      </p:sp>
    </p:spTree>
    <p:extLst>
      <p:ext uri="{BB962C8B-B14F-4D97-AF65-F5344CB8AC3E}">
        <p14:creationId xmlns:p14="http://schemas.microsoft.com/office/powerpoint/2010/main" val="2139190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28</a:t>
            </a:fld>
            <a:endParaRPr lang="en-US"/>
          </a:p>
        </p:txBody>
      </p:sp>
    </p:spTree>
    <p:extLst>
      <p:ext uri="{BB962C8B-B14F-4D97-AF65-F5344CB8AC3E}">
        <p14:creationId xmlns:p14="http://schemas.microsoft.com/office/powerpoint/2010/main" val="2560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3</a:t>
            </a:fld>
            <a:endParaRPr lang="en-US"/>
          </a:p>
        </p:txBody>
      </p:sp>
    </p:spTree>
    <p:extLst>
      <p:ext uri="{BB962C8B-B14F-4D97-AF65-F5344CB8AC3E}">
        <p14:creationId xmlns:p14="http://schemas.microsoft.com/office/powerpoint/2010/main" val="17304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3FF99933-C94B-4C79-9118-930A94F37C10}"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2081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done through</a:t>
            </a:r>
            <a:r>
              <a:rPr lang="en-US" baseline="0" dirty="0"/>
              <a:t> SSC</a:t>
            </a:r>
          </a:p>
          <a:p>
            <a:pPr marL="228600" indent="-228600">
              <a:buAutoNum type="arabicPeriod"/>
            </a:pPr>
            <a:r>
              <a:rPr lang="en-US" baseline="0" dirty="0"/>
              <a:t>Schools are responsible to share in this in an understandable language for everyone</a:t>
            </a:r>
          </a:p>
          <a:p>
            <a:pPr marL="228600" indent="-228600">
              <a:buAutoNum type="arabicPeriod"/>
            </a:pPr>
            <a:r>
              <a:rPr lang="en-US" baseline="0" dirty="0"/>
              <a:t>We must be mindful that the school belong to the communities and required to made available. </a:t>
            </a:r>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6</a:t>
            </a:fld>
            <a:endParaRPr lang="en-US"/>
          </a:p>
        </p:txBody>
      </p:sp>
    </p:spTree>
    <p:extLst>
      <p:ext uri="{BB962C8B-B14F-4D97-AF65-F5344CB8AC3E}">
        <p14:creationId xmlns:p14="http://schemas.microsoft.com/office/powerpoint/2010/main" val="273814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We are</a:t>
            </a:r>
            <a:r>
              <a:rPr lang="en-US" baseline="0" dirty="0"/>
              <a:t> going to go over each of these areas in detail</a:t>
            </a:r>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8</a:t>
            </a:fld>
            <a:endParaRPr lang="en-US"/>
          </a:p>
        </p:txBody>
      </p:sp>
    </p:spTree>
    <p:extLst>
      <p:ext uri="{BB962C8B-B14F-4D97-AF65-F5344CB8AC3E}">
        <p14:creationId xmlns:p14="http://schemas.microsoft.com/office/powerpoint/2010/main" val="119574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9</a:t>
            </a:fld>
            <a:endParaRPr lang="en-US"/>
          </a:p>
        </p:txBody>
      </p:sp>
    </p:spTree>
    <p:extLst>
      <p:ext uri="{BB962C8B-B14F-4D97-AF65-F5344CB8AC3E}">
        <p14:creationId xmlns:p14="http://schemas.microsoft.com/office/powerpoint/2010/main" val="81172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11</a:t>
            </a:fld>
            <a:endParaRPr lang="en-US"/>
          </a:p>
        </p:txBody>
      </p:sp>
    </p:spTree>
    <p:extLst>
      <p:ext uri="{BB962C8B-B14F-4D97-AF65-F5344CB8AC3E}">
        <p14:creationId xmlns:p14="http://schemas.microsoft.com/office/powerpoint/2010/main" val="107181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5C9CCF7-30DF-41C6-A74B-DBE8CAC4EAEC}" type="slidenum">
              <a:rPr lang="en-US" smtClean="0"/>
              <a:pPr/>
              <a:t>12</a:t>
            </a:fld>
            <a:endParaRPr lang="en-US"/>
          </a:p>
        </p:txBody>
      </p:sp>
    </p:spTree>
    <p:extLst>
      <p:ext uri="{BB962C8B-B14F-4D97-AF65-F5344CB8AC3E}">
        <p14:creationId xmlns:p14="http://schemas.microsoft.com/office/powerpoint/2010/main" val="389878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2043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5542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2003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E52F424F-FF61-437F-9D67-0545E41C05ED}" type="datetime1">
              <a:rPr lang="en-US" smtClean="0"/>
              <a:t>11/2/20</a:t>
            </a:fld>
            <a:endParaRPr lang="en-US"/>
          </a:p>
        </p:txBody>
      </p:sp>
      <p:sp>
        <p:nvSpPr>
          <p:cNvPr id="5" name="Footer Placeholder 4"/>
          <p:cNvSpPr>
            <a:spLocks noGrp="1"/>
          </p:cNvSpPr>
          <p:nvPr>
            <p:ph type="ftr" sz="quarter" idx="11"/>
          </p:nvPr>
        </p:nvSpPr>
        <p:spPr/>
        <p:txBody>
          <a:bodyPr/>
          <a:lstStyle/>
          <a:p>
            <a:endParaRPr kumimoji="0" lang="zh-CN" altLang="en-US"/>
          </a:p>
        </p:txBody>
      </p:sp>
      <p:sp>
        <p:nvSpPr>
          <p:cNvPr id="6" name="Slide Number Placeholder 5"/>
          <p:cNvSpPr>
            <a:spLocks noGrp="1"/>
          </p:cNvSpPr>
          <p:nvPr>
            <p:ph type="sldNum" sz="quarter" idx="12"/>
          </p:nvPr>
        </p:nvSpPr>
        <p:spPr/>
        <p:txBody>
          <a:bodyPr/>
          <a:lstStyle/>
          <a:p>
            <a:fld id="{170ADD11-4055-44D3-AD09-D611CD509B89}" type="slidenum">
              <a:rPr kumimoji="0" lang="en-US" smtClean="0"/>
              <a:pPr eaLnBrk="1" latinLnBrk="0" hangingPunct="1"/>
              <a:t>‹#›</a:t>
            </a:fld>
            <a:endParaRPr kumimoji="0"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16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FC88D-17C2-4C61-8A70-0373D7A92865}" type="datetime1">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CAF6A-E3F9-4718-B77C-3AFEE9F98AC1}" type="slidenum">
              <a:rPr lang="en-US" smtClean="0"/>
              <a:pPr/>
              <a:t>‹#›</a:t>
            </a:fld>
            <a:endParaRPr lang="en-US"/>
          </a:p>
        </p:txBody>
      </p:sp>
    </p:spTree>
    <p:extLst>
      <p:ext uri="{BB962C8B-B14F-4D97-AF65-F5344CB8AC3E}">
        <p14:creationId xmlns:p14="http://schemas.microsoft.com/office/powerpoint/2010/main" val="22882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FFA32E8A-5FDE-46C1-8BF7-D7EBBF3F9DC1}" type="datetime1">
              <a:rPr lang="en-US" smtClean="0"/>
              <a:t>11/2/20</a:t>
            </a:fld>
            <a:endParaRPr lang="en-US"/>
          </a:p>
        </p:txBody>
      </p:sp>
      <p:sp>
        <p:nvSpPr>
          <p:cNvPr id="5" name="Footer Placeholder 4"/>
          <p:cNvSpPr>
            <a:spLocks noGrp="1"/>
          </p:cNvSpPr>
          <p:nvPr>
            <p:ph type="ftr" sz="quarter" idx="11"/>
          </p:nvPr>
        </p:nvSpPr>
        <p:spPr/>
        <p:txBody>
          <a:bodyPr/>
          <a:lstStyle/>
          <a:p>
            <a:endParaRPr kumimoji="0" lang="zh-CN" altLang="en-US"/>
          </a:p>
        </p:txBody>
      </p:sp>
      <p:sp>
        <p:nvSpPr>
          <p:cNvPr id="6" name="Slide Number Placeholder 5"/>
          <p:cNvSpPr>
            <a:spLocks noGrp="1"/>
          </p:cNvSpPr>
          <p:nvPr>
            <p:ph type="sldNum" sz="quarter" idx="12"/>
          </p:nvPr>
        </p:nvSpPr>
        <p:spPr/>
        <p:txBody>
          <a:bodyPr/>
          <a:lstStyle/>
          <a:p>
            <a:fld id="{170ADD11-4055-44D3-AD09-D611CD509B89}" type="slidenum">
              <a:rPr kumimoji="0" lang="en-US" smtClean="0"/>
              <a:pPr eaLnBrk="1" latinLnBrk="0" hangingPunct="1"/>
              <a:t>‹#›</a:t>
            </a:fld>
            <a:endParaRPr kumimoji="0"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76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6A54BD-F4D8-4B11-BC6C-2AAD2C0C361A}" type="datetime1">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CAF6A-E3F9-4718-B77C-3AFEE9F98AC1}" type="slidenum">
              <a:rPr lang="en-US" smtClean="0"/>
              <a:pPr/>
              <a:t>‹#›</a:t>
            </a:fld>
            <a:endParaRPr lang="en-US"/>
          </a:p>
        </p:txBody>
      </p:sp>
    </p:spTree>
    <p:extLst>
      <p:ext uri="{BB962C8B-B14F-4D97-AF65-F5344CB8AC3E}">
        <p14:creationId xmlns:p14="http://schemas.microsoft.com/office/powerpoint/2010/main" val="39957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AC811C-D0D4-4F18-9569-6806E8D5C185}" type="datetime1">
              <a:rPr lang="en-US" smtClean="0"/>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CAF6A-E3F9-4718-B77C-3AFEE9F98AC1}" type="slidenum">
              <a:rPr lang="en-US" smtClean="0"/>
              <a:pPr/>
              <a:t>‹#›</a:t>
            </a:fld>
            <a:endParaRPr lang="en-US"/>
          </a:p>
        </p:txBody>
      </p:sp>
    </p:spTree>
    <p:extLst>
      <p:ext uri="{BB962C8B-B14F-4D97-AF65-F5344CB8AC3E}">
        <p14:creationId xmlns:p14="http://schemas.microsoft.com/office/powerpoint/2010/main" val="24177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535906-78E8-480A-AA53-583071A9A18C}" type="datetime1">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CAF6A-E3F9-4718-B77C-3AFEE9F98AC1}" type="slidenum">
              <a:rPr lang="en-US" smtClean="0"/>
              <a:pPr/>
              <a:t>‹#›</a:t>
            </a:fld>
            <a:endParaRPr lang="en-US"/>
          </a:p>
        </p:txBody>
      </p:sp>
    </p:spTree>
    <p:extLst>
      <p:ext uri="{BB962C8B-B14F-4D97-AF65-F5344CB8AC3E}">
        <p14:creationId xmlns:p14="http://schemas.microsoft.com/office/powerpoint/2010/main" val="136825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58EB7D-5288-435A-91B4-96E223590797}" type="datetime1">
              <a:rPr lang="en-US" smtClean="0"/>
              <a:t>11/2/20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45CAF6A-E3F9-4718-B77C-3AFEE9F98AC1}" type="slidenum">
              <a:rPr lang="en-US" smtClean="0"/>
              <a:pPr/>
              <a:t>‹#›</a:t>
            </a:fld>
            <a:endParaRPr lang="en-US"/>
          </a:p>
        </p:txBody>
      </p:sp>
    </p:spTree>
    <p:extLst>
      <p:ext uri="{BB962C8B-B14F-4D97-AF65-F5344CB8AC3E}">
        <p14:creationId xmlns:p14="http://schemas.microsoft.com/office/powerpoint/2010/main" val="15737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B99781-70C7-4433-BC85-B41C70F55098}" type="datetime1">
              <a:rPr lang="en-US" smtClean="0"/>
              <a:t>11/2/20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5CAF6A-E3F9-4718-B77C-3AFEE9F98AC1}" type="slidenum">
              <a:rPr lang="en-US" smtClean="0"/>
              <a:pPr/>
              <a:t>‹#›</a:t>
            </a:fld>
            <a:endParaRPr lang="en-US"/>
          </a:p>
        </p:txBody>
      </p:sp>
    </p:spTree>
    <p:extLst>
      <p:ext uri="{BB962C8B-B14F-4D97-AF65-F5344CB8AC3E}">
        <p14:creationId xmlns:p14="http://schemas.microsoft.com/office/powerpoint/2010/main" val="348855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36553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D7D6DB-6F7F-4291-9A9C-D47B05A7B0B1}"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B25681-6374-4FA9-8AE2-27AEC45A798B}" type="slidenum">
              <a:rPr lang="en-US" smtClean="0"/>
              <a:t>‹#›</a:t>
            </a:fld>
            <a:endParaRPr lang="en-US"/>
          </a:p>
        </p:txBody>
      </p:sp>
    </p:spTree>
    <p:extLst>
      <p:ext uri="{BB962C8B-B14F-4D97-AF65-F5344CB8AC3E}">
        <p14:creationId xmlns:p14="http://schemas.microsoft.com/office/powerpoint/2010/main" val="4096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8CA92-A2AC-49DC-B03E-641CD4ABD8C7}" type="datetime1">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CAF6A-E3F9-4718-B77C-3AFEE9F98AC1}" type="slidenum">
              <a:rPr lang="en-US" smtClean="0"/>
              <a:pPr/>
              <a:t>‹#›</a:t>
            </a:fld>
            <a:endParaRPr lang="en-US"/>
          </a:p>
        </p:txBody>
      </p:sp>
    </p:spTree>
    <p:extLst>
      <p:ext uri="{BB962C8B-B14F-4D97-AF65-F5344CB8AC3E}">
        <p14:creationId xmlns:p14="http://schemas.microsoft.com/office/powerpoint/2010/main" val="67260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0BA68-26D4-4828-9EE9-B643C927BD92}" type="datetime1">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CAF6A-E3F9-4718-B77C-3AFEE9F98AC1}" type="slidenum">
              <a:rPr lang="en-US" smtClean="0"/>
              <a:pPr/>
              <a:t>‹#›</a:t>
            </a:fld>
            <a:endParaRPr lang="en-US"/>
          </a:p>
        </p:txBody>
      </p:sp>
    </p:spTree>
    <p:extLst>
      <p:ext uri="{BB962C8B-B14F-4D97-AF65-F5344CB8AC3E}">
        <p14:creationId xmlns:p14="http://schemas.microsoft.com/office/powerpoint/2010/main" val="408233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1244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704785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559857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0781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222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096335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spTree>
    <p:extLst>
      <p:ext uri="{BB962C8B-B14F-4D97-AF65-F5344CB8AC3E}">
        <p14:creationId xmlns:p14="http://schemas.microsoft.com/office/powerpoint/2010/main" val="122579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11/2/20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617948592"/>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11/2/20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110264"/>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hyperlink" Target="http://www.cde.ca.gov/sp/sw/t1/parentfamilyinvolve.asp"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1.gif"/><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achieve.lausd.net/Page/10427"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achieve.lausd.net/Page/10427" TargetMode="External"/><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hyperlink" Target="mailto:families@lausd.net" TargetMode="External"/><Relationship Id="rId5" Type="http://schemas.openxmlformats.org/officeDocument/2006/relationships/hyperlink" Target="https://achieve.lausd.net/Page/9651"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600200"/>
            <a:ext cx="4846320" cy="2724912"/>
          </a:xfrm>
        </p:spPr>
        <p:txBody>
          <a:bodyPr anchor="ctr">
            <a:noAutofit/>
          </a:bodyPr>
          <a:lstStyle/>
          <a:p>
            <a:pPr algn="ctr"/>
            <a:r>
              <a:rPr lang="en-US" sz="3600" b="1" dirty="0"/>
              <a:t>Title I Requirements for Parent and Family Engagement</a:t>
            </a:r>
          </a:p>
        </p:txBody>
      </p:sp>
      <p:sp>
        <p:nvSpPr>
          <p:cNvPr id="4" name="Subtitle 3"/>
          <p:cNvSpPr>
            <a:spLocks noGrp="1"/>
          </p:cNvSpPr>
          <p:nvPr>
            <p:ph type="subTitle" idx="1"/>
          </p:nvPr>
        </p:nvSpPr>
        <p:spPr>
          <a:xfrm>
            <a:off x="1100051" y="4455621"/>
            <a:ext cx="4843549" cy="1143000"/>
          </a:xfrm>
        </p:spPr>
        <p:txBody>
          <a:bodyPr>
            <a:normAutofit fontScale="92500"/>
          </a:bodyPr>
          <a:lstStyle/>
          <a:p>
            <a:pPr algn="ctr"/>
            <a:r>
              <a:rPr lang="en-US" sz="2400" b="1" dirty="0">
                <a:solidFill>
                  <a:schemeClr val="accent3">
                    <a:lumMod val="50000"/>
                  </a:schemeClr>
                </a:solidFill>
              </a:rPr>
              <a:t>School Site Council Training</a:t>
            </a:r>
          </a:p>
          <a:p>
            <a:pPr algn="ctr"/>
            <a:r>
              <a:rPr lang="en-US" sz="2400" b="1" dirty="0">
                <a:solidFill>
                  <a:schemeClr val="accent3">
                    <a:lumMod val="50000"/>
                  </a:schemeClr>
                </a:solidFill>
              </a:rPr>
              <a:t>2020-2021</a:t>
            </a:r>
          </a:p>
        </p:txBody>
      </p:sp>
      <p:sp>
        <p:nvSpPr>
          <p:cNvPr id="6" name="Slide Number Placeholder 5">
            <a:extLst>
              <a:ext uri="{FF2B5EF4-FFF2-40B4-BE49-F238E27FC236}">
                <a16:creationId xmlns:a16="http://schemas.microsoft.com/office/drawing/2014/main" id="{AB18630E-3584-452C-9FA7-F90A37CB9174}"/>
              </a:ext>
            </a:extLst>
          </p:cNvPr>
          <p:cNvSpPr>
            <a:spLocks noGrp="1"/>
          </p:cNvSpPr>
          <p:nvPr>
            <p:ph type="sldNum" sz="quarter" idx="12"/>
          </p:nvPr>
        </p:nvSpPr>
        <p:spPr/>
        <p:txBody>
          <a:bodyPr/>
          <a:lstStyle/>
          <a:p>
            <a:pPr eaLnBrk="1" latinLnBrk="0" hangingPunct="1"/>
            <a:fld id="{170ADD11-4055-44D3-AD09-D611CD509B89}" type="slidenum">
              <a:rPr kumimoji="0" lang="en-US" smtClean="0"/>
              <a:pPr eaLnBrk="1" latinLnBrk="0" hangingPunct="1"/>
              <a:t>1</a:t>
            </a:fld>
            <a:endParaRPr kumimoji="0" lang="zh-CN" altLang="en-US"/>
          </a:p>
        </p:txBody>
      </p:sp>
      <p:pic>
        <p:nvPicPr>
          <p:cNvPr id="5" name="Picture 4" descr="A close up of a sign&#10;&#10;Description generated with high confidence">
            <a:extLst>
              <a:ext uri="{FF2B5EF4-FFF2-40B4-BE49-F238E27FC236}">
                <a16:creationId xmlns:a16="http://schemas.microsoft.com/office/drawing/2014/main" id="{C1D1169E-1127-40FC-8261-F8CA43A62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0321" y="5553170"/>
            <a:ext cx="3231357" cy="1089177"/>
          </a:xfrm>
          <a:prstGeom prst="rect">
            <a:avLst/>
          </a:prstGeom>
        </p:spPr>
      </p:pic>
      <p:sp>
        <p:nvSpPr>
          <p:cNvPr id="7" name="Title 1"/>
          <p:cNvSpPr txBox="1">
            <a:spLocks/>
          </p:cNvSpPr>
          <p:nvPr/>
        </p:nvSpPr>
        <p:spPr>
          <a:xfrm>
            <a:off x="6369211" y="1870066"/>
            <a:ext cx="4858512" cy="2036811"/>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CO" sz="3600" b="1" dirty="0"/>
              <a:t>Requisitos del programa Título I para la participación de los padres y las familias</a:t>
            </a:r>
          </a:p>
        </p:txBody>
      </p:sp>
      <p:sp>
        <p:nvSpPr>
          <p:cNvPr id="8" name="Subtitle 3"/>
          <p:cNvSpPr txBox="1">
            <a:spLocks/>
          </p:cNvSpPr>
          <p:nvPr/>
        </p:nvSpPr>
        <p:spPr>
          <a:xfrm>
            <a:off x="6096000" y="4455621"/>
            <a:ext cx="5374733" cy="14630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s-CO" sz="2200" b="1" dirty="0">
                <a:solidFill>
                  <a:schemeClr val="accent3">
                    <a:lumMod val="50000"/>
                  </a:schemeClr>
                </a:solidFill>
              </a:rPr>
              <a:t>Capacitación para el Consejo del Plantel Escolar</a:t>
            </a:r>
          </a:p>
          <a:p>
            <a:pPr algn="ctr"/>
            <a:r>
              <a:rPr lang="es-CO" sz="2200" b="1" dirty="0">
                <a:solidFill>
                  <a:schemeClr val="accent3">
                    <a:lumMod val="50000"/>
                  </a:schemeClr>
                </a:solidFill>
              </a:rPr>
              <a:t>2020-2021</a:t>
            </a:r>
          </a:p>
        </p:txBody>
      </p:sp>
    </p:spTree>
    <p:extLst>
      <p:ext uri="{BB962C8B-B14F-4D97-AF65-F5344CB8AC3E}">
        <p14:creationId xmlns:p14="http://schemas.microsoft.com/office/powerpoint/2010/main" val="210617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3"/>
            <a:ext cx="4693920" cy="1450757"/>
          </a:xfrm>
        </p:spPr>
        <p:txBody>
          <a:bodyPr/>
          <a:lstStyle/>
          <a:p>
            <a:r>
              <a:rPr lang="en-US" dirty="0"/>
              <a:t>In the Chat</a:t>
            </a:r>
          </a:p>
        </p:txBody>
      </p:sp>
      <p:sp>
        <p:nvSpPr>
          <p:cNvPr id="6" name="Content Placeholder 5"/>
          <p:cNvSpPr>
            <a:spLocks noGrp="1"/>
          </p:cNvSpPr>
          <p:nvPr>
            <p:ph sz="half" idx="1"/>
          </p:nvPr>
        </p:nvSpPr>
        <p:spPr/>
        <p:txBody>
          <a:bodyPr anchor="ctr"/>
          <a:lstStyle/>
          <a:p>
            <a:pPr algn="ctr"/>
            <a:r>
              <a:rPr lang="en-US" sz="4400" b="1" dirty="0">
                <a:ln w="0"/>
                <a:effectLst>
                  <a:outerShdw blurRad="38100" dist="19050" dir="2700000" algn="tl" rotWithShape="0">
                    <a:schemeClr val="dk1">
                      <a:alpha val="40000"/>
                    </a:schemeClr>
                  </a:outerShdw>
                </a:effectLst>
              </a:rPr>
              <a:t>What parent engagement topics are most essential to student achievement?</a:t>
            </a:r>
          </a:p>
        </p:txBody>
      </p:sp>
      <p:sp>
        <p:nvSpPr>
          <p:cNvPr id="7" name="Content Placeholder 6"/>
          <p:cNvSpPr>
            <a:spLocks noGrp="1"/>
          </p:cNvSpPr>
          <p:nvPr>
            <p:ph sz="half" idx="2"/>
          </p:nvPr>
        </p:nvSpPr>
        <p:spPr/>
        <p:txBody>
          <a:bodyPr anchor="ctr"/>
          <a:lstStyle/>
          <a:p>
            <a:pPr algn="ctr"/>
            <a:r>
              <a:rPr lang="es-ES" sz="4400" b="1" dirty="0">
                <a:ln w="0"/>
                <a:solidFill>
                  <a:schemeClr val="tx1"/>
                </a:solidFill>
                <a:effectLst>
                  <a:outerShdw blurRad="38100" dist="19050" dir="2700000" algn="tl" rotWithShape="0">
                    <a:schemeClr val="dk1">
                      <a:alpha val="40000"/>
                    </a:schemeClr>
                  </a:outerShdw>
                </a:effectLst>
              </a:rPr>
              <a:t>¿Qué temas de participación de los padres son más esenciales para el rendimiento de los estudiantes</a:t>
            </a:r>
            <a:r>
              <a:rPr lang="en-US" sz="4400" b="1" dirty="0">
                <a:ln w="0"/>
                <a:solidFill>
                  <a:schemeClr val="tx1"/>
                </a:solidFill>
                <a:effectLst>
                  <a:outerShdw blurRad="38100" dist="19050" dir="2700000" algn="tl" rotWithShape="0">
                    <a:schemeClr val="dk1">
                      <a:alpha val="40000"/>
                    </a:schemeClr>
                  </a:outerShdw>
                </a:effectLst>
              </a:rPr>
              <a:t>?</a:t>
            </a:r>
          </a:p>
        </p:txBody>
      </p:sp>
      <p:pic>
        <p:nvPicPr>
          <p:cNvPr id="9" name="Picture 8" descr="Question mark PNG"/>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4572000" y="838200"/>
            <a:ext cx="1219200" cy="724525"/>
          </a:xfrm>
          <a:prstGeom prst="rect">
            <a:avLst/>
          </a:prstGeom>
        </p:spPr>
      </p:pic>
      <p:sp>
        <p:nvSpPr>
          <p:cNvPr id="10" name="Title 4"/>
          <p:cNvSpPr txBox="1">
            <a:spLocks/>
          </p:cNvSpPr>
          <p:nvPr/>
        </p:nvSpPr>
        <p:spPr>
          <a:xfrm>
            <a:off x="6217920" y="287456"/>
            <a:ext cx="469392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err="1">
                <a:solidFill>
                  <a:srgbClr val="C00000"/>
                </a:solidFill>
              </a:rPr>
              <a:t>En</a:t>
            </a:r>
            <a:r>
              <a:rPr lang="en-US" dirty="0">
                <a:solidFill>
                  <a:srgbClr val="C00000"/>
                </a:solidFill>
              </a:rPr>
              <a:t> el chat</a:t>
            </a:r>
          </a:p>
        </p:txBody>
      </p:sp>
      <p:pic>
        <p:nvPicPr>
          <p:cNvPr id="11" name="Picture 10" descr="Question mark PNG"/>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9959340" y="844341"/>
            <a:ext cx="1219200" cy="724525"/>
          </a:xfrm>
          <a:prstGeom prst="rect">
            <a:avLst/>
          </a:prstGeom>
        </p:spPr>
      </p:pic>
    </p:spTree>
    <p:extLst>
      <p:ext uri="{BB962C8B-B14F-4D97-AF65-F5344CB8AC3E}">
        <p14:creationId xmlns:p14="http://schemas.microsoft.com/office/powerpoint/2010/main" val="24987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CAE4-33EA-4005-AD3E-2DA037A4E519}"/>
              </a:ext>
            </a:extLst>
          </p:cNvPr>
          <p:cNvSpPr>
            <a:spLocks noGrp="1"/>
          </p:cNvSpPr>
          <p:nvPr>
            <p:ph type="title"/>
          </p:nvPr>
        </p:nvSpPr>
        <p:spPr>
          <a:xfrm>
            <a:off x="1097280" y="286603"/>
            <a:ext cx="4846320" cy="1450757"/>
          </a:xfrm>
        </p:spPr>
        <p:txBody>
          <a:bodyPr>
            <a:normAutofit/>
          </a:bodyPr>
          <a:lstStyle/>
          <a:p>
            <a:r>
              <a:rPr lang="en-US" b="1" dirty="0">
                <a:solidFill>
                  <a:srgbClr val="00B0F0"/>
                </a:solidFill>
              </a:rPr>
              <a:t>Building Capacity for Involvement </a:t>
            </a:r>
          </a:p>
        </p:txBody>
      </p:sp>
      <p:sp>
        <p:nvSpPr>
          <p:cNvPr id="3" name="Content Placeholder 2">
            <a:extLst>
              <a:ext uri="{FF2B5EF4-FFF2-40B4-BE49-F238E27FC236}">
                <a16:creationId xmlns:a16="http://schemas.microsoft.com/office/drawing/2014/main" id="{D96124DD-9222-40F8-A73A-AC97C1E86395}"/>
              </a:ext>
            </a:extLst>
          </p:cNvPr>
          <p:cNvSpPr>
            <a:spLocks noGrp="1"/>
          </p:cNvSpPr>
          <p:nvPr>
            <p:ph type="body" idx="1"/>
          </p:nvPr>
        </p:nvSpPr>
        <p:spPr/>
        <p:txBody>
          <a:bodyPr>
            <a:normAutofit/>
          </a:bodyPr>
          <a:lstStyle/>
          <a:p>
            <a:pPr algn="ctr"/>
            <a:r>
              <a:rPr lang="en-US" sz="2800" dirty="0"/>
              <a:t>What</a:t>
            </a:r>
            <a:endParaRPr lang="en-US" dirty="0"/>
          </a:p>
        </p:txBody>
      </p:sp>
      <p:sp>
        <p:nvSpPr>
          <p:cNvPr id="6" name="Content Placeholder 5"/>
          <p:cNvSpPr>
            <a:spLocks noGrp="1"/>
          </p:cNvSpPr>
          <p:nvPr>
            <p:ph sz="half" idx="2"/>
          </p:nvPr>
        </p:nvSpPr>
        <p:spPr/>
        <p:txBody>
          <a:bodyPr/>
          <a:lstStyle/>
          <a:p>
            <a:pPr marL="0" indent="0">
              <a:buNone/>
            </a:pPr>
            <a:r>
              <a:rPr lang="en-US" sz="2400" dirty="0">
                <a:solidFill>
                  <a:schemeClr val="tx1"/>
                </a:solidFill>
              </a:rPr>
              <a:t>Describes how is your school training </a:t>
            </a:r>
            <a:r>
              <a:rPr lang="en-US" sz="2400" b="1" dirty="0">
                <a:solidFill>
                  <a:schemeClr val="tx1"/>
                </a:solidFill>
              </a:rPr>
              <a:t>staff</a:t>
            </a:r>
            <a:r>
              <a:rPr lang="en-US" sz="2400" dirty="0">
                <a:solidFill>
                  <a:schemeClr val="tx1"/>
                </a:solidFill>
              </a:rPr>
              <a:t> to work effectively with parents/families to:</a:t>
            </a:r>
          </a:p>
          <a:p>
            <a:pPr lvl="1"/>
            <a:r>
              <a:rPr lang="en-US" sz="2400" dirty="0">
                <a:solidFill>
                  <a:schemeClr val="tx1"/>
                </a:solidFill>
              </a:rPr>
              <a:t>understand the California standards</a:t>
            </a:r>
          </a:p>
          <a:p>
            <a:pPr lvl="1"/>
            <a:r>
              <a:rPr lang="en-US" sz="2400" dirty="0">
                <a:solidFill>
                  <a:schemeClr val="tx1"/>
                </a:solidFill>
              </a:rPr>
              <a:t>interpret assessment results</a:t>
            </a:r>
          </a:p>
          <a:p>
            <a:pPr lvl="1"/>
            <a:r>
              <a:rPr lang="en-US" sz="2400" dirty="0">
                <a:solidFill>
                  <a:schemeClr val="tx1"/>
                </a:solidFill>
              </a:rPr>
              <a:t>help monitor and improve student achievement</a:t>
            </a:r>
          </a:p>
          <a:p>
            <a:endParaRPr lang="en-US" dirty="0"/>
          </a:p>
        </p:txBody>
      </p:sp>
      <p:sp>
        <p:nvSpPr>
          <p:cNvPr id="7" name="Text Placeholder 6"/>
          <p:cNvSpPr>
            <a:spLocks noGrp="1"/>
          </p:cNvSpPr>
          <p:nvPr>
            <p:ph type="body" sz="quarter" idx="3"/>
          </p:nvPr>
        </p:nvSpPr>
        <p:spPr/>
        <p:txBody>
          <a:bodyPr>
            <a:normAutofit/>
          </a:bodyPr>
          <a:lstStyle/>
          <a:p>
            <a:pPr algn="ctr"/>
            <a:r>
              <a:rPr lang="en-US" sz="2800" dirty="0"/>
              <a:t>QUÉ</a:t>
            </a:r>
          </a:p>
        </p:txBody>
      </p:sp>
      <p:sp>
        <p:nvSpPr>
          <p:cNvPr id="9" name="Content Placeholder 8"/>
          <p:cNvSpPr>
            <a:spLocks noGrp="1"/>
          </p:cNvSpPr>
          <p:nvPr>
            <p:ph sz="quarter" idx="4"/>
          </p:nvPr>
        </p:nvSpPr>
        <p:spPr>
          <a:xfrm>
            <a:off x="6217920" y="2582334"/>
            <a:ext cx="5745480" cy="3378200"/>
          </a:xfrm>
        </p:spPr>
        <p:txBody>
          <a:bodyPr>
            <a:normAutofit/>
          </a:bodyPr>
          <a:lstStyle/>
          <a:p>
            <a:pPr marL="0" indent="0">
              <a:buNone/>
            </a:pPr>
            <a:r>
              <a:rPr lang="es-ES" sz="2400" dirty="0">
                <a:solidFill>
                  <a:schemeClr val="tx1"/>
                </a:solidFill>
              </a:rPr>
              <a:t>Describe cómo el </a:t>
            </a:r>
            <a:r>
              <a:rPr lang="es-ES" sz="2400" b="1" dirty="0">
                <a:solidFill>
                  <a:schemeClr val="tx1"/>
                </a:solidFill>
              </a:rPr>
              <a:t>personal</a:t>
            </a:r>
            <a:r>
              <a:rPr lang="es-ES" sz="2400" dirty="0">
                <a:solidFill>
                  <a:schemeClr val="tx1"/>
                </a:solidFill>
              </a:rPr>
              <a:t> de capacitación de su escuela  trabaja eficazmente con los padres/familias para</a:t>
            </a:r>
            <a:r>
              <a:rPr lang="en-US" sz="2400" dirty="0">
                <a:solidFill>
                  <a:schemeClr val="tx1"/>
                </a:solidFill>
              </a:rPr>
              <a:t>:</a:t>
            </a:r>
          </a:p>
          <a:p>
            <a:pPr marL="744538" lvl="1" indent="-287338"/>
            <a:r>
              <a:rPr lang="es-ES" sz="2400" dirty="0">
                <a:solidFill>
                  <a:schemeClr val="tx1"/>
                </a:solidFill>
              </a:rPr>
              <a:t>Entender los estándares de California</a:t>
            </a:r>
          </a:p>
          <a:p>
            <a:pPr marL="744538" lvl="1" indent="-287338"/>
            <a:r>
              <a:rPr lang="es-ES" sz="2400" dirty="0">
                <a:solidFill>
                  <a:schemeClr val="tx1"/>
                </a:solidFill>
              </a:rPr>
              <a:t>interpretar los resultados de la evaluación</a:t>
            </a:r>
          </a:p>
          <a:p>
            <a:pPr marL="744538" lvl="1" indent="-287338"/>
            <a:r>
              <a:rPr lang="es-ES" sz="2400" dirty="0">
                <a:solidFill>
                  <a:schemeClr val="tx1"/>
                </a:solidFill>
              </a:rPr>
              <a:t>Ayuda a los padres a supervisar y mejorar el rendimiento estudiantil</a:t>
            </a:r>
          </a:p>
          <a:p>
            <a:endParaRPr lang="en-US" dirty="0"/>
          </a:p>
        </p:txBody>
      </p:sp>
      <p:sp>
        <p:nvSpPr>
          <p:cNvPr id="4" name="Slide Number Placeholder 3">
            <a:extLst>
              <a:ext uri="{FF2B5EF4-FFF2-40B4-BE49-F238E27FC236}">
                <a16:creationId xmlns:a16="http://schemas.microsoft.com/office/drawing/2014/main" id="{BCFF871E-8654-4A76-B07C-1AC54DF402DB}"/>
              </a:ext>
            </a:extLst>
          </p:cNvPr>
          <p:cNvSpPr>
            <a:spLocks noGrp="1"/>
          </p:cNvSpPr>
          <p:nvPr>
            <p:ph type="sldNum" sz="quarter" idx="12"/>
          </p:nvPr>
        </p:nvSpPr>
        <p:spPr/>
        <p:txBody>
          <a:bodyPr/>
          <a:lstStyle/>
          <a:p>
            <a:fld id="{945CAF6A-E3F9-4718-B77C-3AFEE9F98AC1}" type="slidenum">
              <a:rPr lang="en-US" smtClean="0"/>
              <a:pPr/>
              <a:t>11</a:t>
            </a:fld>
            <a:r>
              <a:rPr lang="en-US"/>
              <a:t>AR</a:t>
            </a:r>
            <a:endParaRPr lang="en-US" dirty="0"/>
          </a:p>
        </p:txBody>
      </p:sp>
      <p:grpSp>
        <p:nvGrpSpPr>
          <p:cNvPr id="17" name="Group 16"/>
          <p:cNvGrpSpPr/>
          <p:nvPr/>
        </p:nvGrpSpPr>
        <p:grpSpPr>
          <a:xfrm>
            <a:off x="4563136" y="4495800"/>
            <a:ext cx="2918018" cy="1812517"/>
            <a:chOff x="4015743" y="4148909"/>
            <a:chExt cx="2918018" cy="1812517"/>
          </a:xfrm>
        </p:grpSpPr>
        <p:grpSp>
          <p:nvGrpSpPr>
            <p:cNvPr id="18" name="Group 17"/>
            <p:cNvGrpSpPr/>
            <p:nvPr/>
          </p:nvGrpSpPr>
          <p:grpSpPr>
            <a:xfrm>
              <a:off x="4015743" y="4148909"/>
              <a:ext cx="2202175" cy="1720185"/>
              <a:chOff x="9483628" y="-369963"/>
              <a:chExt cx="2974804" cy="2263298"/>
            </a:xfrm>
          </p:grpSpPr>
          <p:pic>
            <p:nvPicPr>
              <p:cNvPr id="20" name="Graphic 7">
                <a:extLst>
                  <a:ext uri="{FF2B5EF4-FFF2-40B4-BE49-F238E27FC236}">
                    <a16:creationId xmlns:a16="http://schemas.microsoft.com/office/drawing/2014/main" id="{F5A0940F-F702-4BFD-B6D9-6E66AA0A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000" y="-369963"/>
                <a:ext cx="2023432" cy="1517576"/>
              </a:xfrm>
              <a:prstGeom prst="rect">
                <a:avLst/>
              </a:prstGeom>
            </p:spPr>
          </p:pic>
          <p:sp>
            <p:nvSpPr>
              <p:cNvPr id="21" name="TextBox 20"/>
              <p:cNvSpPr txBox="1"/>
              <p:nvPr/>
            </p:nvSpPr>
            <p:spPr>
              <a:xfrm>
                <a:off x="9483628" y="1042938"/>
                <a:ext cx="2058688" cy="850397"/>
              </a:xfrm>
              <a:prstGeom prst="rect">
                <a:avLst/>
              </a:prstGeom>
              <a:noFill/>
            </p:spPr>
            <p:txBody>
              <a:bodyPr wrap="square" rtlCol="0">
                <a:spAutoFit/>
              </a:bodyPr>
              <a:lstStyle/>
              <a:p>
                <a:pPr algn="ctr"/>
                <a:r>
                  <a:rPr lang="en-US" sz="1200" dirty="0"/>
                  <a:t>Parent and Family Engagement Policy Requirements</a:t>
                </a:r>
              </a:p>
            </p:txBody>
          </p:sp>
        </p:grpSp>
        <p:sp>
          <p:nvSpPr>
            <p:cNvPr id="19" name="Rectangle 18"/>
            <p:cNvSpPr/>
            <p:nvPr/>
          </p:nvSpPr>
          <p:spPr>
            <a:xfrm>
              <a:off x="5485961" y="5130429"/>
              <a:ext cx="1447800" cy="830997"/>
            </a:xfrm>
            <a:prstGeom prst="rect">
              <a:avLst/>
            </a:prstGeom>
          </p:spPr>
          <p:txBody>
            <a:bodyPr wrap="square">
              <a:spAutoFit/>
            </a:bodyPr>
            <a:lstStyle/>
            <a:p>
              <a:pPr algn="ctr"/>
              <a:r>
                <a:rPr lang="es-CO" sz="1200" dirty="0"/>
                <a:t>Requisitos para la Política para la Involucración de los Padres y la Familia</a:t>
              </a:r>
            </a:p>
          </p:txBody>
        </p:sp>
      </p:grpSp>
      <p:sp>
        <p:nvSpPr>
          <p:cNvPr id="22" name="Title 1">
            <a:extLst>
              <a:ext uri="{FF2B5EF4-FFF2-40B4-BE49-F238E27FC236}">
                <a16:creationId xmlns:a16="http://schemas.microsoft.com/office/drawing/2014/main" id="{79BBCAE4-33EA-4005-AD3E-2DA037A4E519}"/>
              </a:ext>
            </a:extLst>
          </p:cNvPr>
          <p:cNvSpPr txBox="1">
            <a:spLocks/>
          </p:cNvSpPr>
          <p:nvPr/>
        </p:nvSpPr>
        <p:spPr>
          <a:xfrm>
            <a:off x="6191250" y="286602"/>
            <a:ext cx="4937760" cy="145075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b="1" dirty="0">
                <a:solidFill>
                  <a:srgbClr val="00B0F0"/>
                </a:solidFill>
              </a:rPr>
              <a:t>Desarrollar la capacidad para el involucramiento</a:t>
            </a:r>
            <a:r>
              <a:rPr lang="es-CO" sz="2800" b="1" dirty="0">
                <a:solidFill>
                  <a:srgbClr val="00B0F0"/>
                </a:solidFill>
              </a:rPr>
              <a:t> </a:t>
            </a:r>
            <a:endParaRPr lang="en-US" b="1" dirty="0">
              <a:solidFill>
                <a:srgbClr val="00B0F0"/>
              </a:solidFill>
            </a:endParaRPr>
          </a:p>
        </p:txBody>
      </p:sp>
    </p:spTree>
    <p:extLst>
      <p:ext uri="{BB962C8B-B14F-4D97-AF65-F5344CB8AC3E}">
        <p14:creationId xmlns:p14="http://schemas.microsoft.com/office/powerpoint/2010/main" val="391641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CAE4-33EA-4005-AD3E-2DA037A4E519}"/>
              </a:ext>
            </a:extLst>
          </p:cNvPr>
          <p:cNvSpPr>
            <a:spLocks noGrp="1"/>
          </p:cNvSpPr>
          <p:nvPr>
            <p:ph type="title"/>
          </p:nvPr>
        </p:nvSpPr>
        <p:spPr>
          <a:xfrm>
            <a:off x="1097280" y="286603"/>
            <a:ext cx="4937760" cy="1450757"/>
          </a:xfrm>
        </p:spPr>
        <p:txBody>
          <a:bodyPr>
            <a:normAutofit/>
          </a:bodyPr>
          <a:lstStyle/>
          <a:p>
            <a:r>
              <a:rPr lang="en-US" b="1" dirty="0">
                <a:solidFill>
                  <a:srgbClr val="00B0F0"/>
                </a:solidFill>
              </a:rPr>
              <a:t>Building Capacity for Involvement </a:t>
            </a:r>
          </a:p>
        </p:txBody>
      </p:sp>
      <p:sp>
        <p:nvSpPr>
          <p:cNvPr id="3" name="Content Placeholder 2">
            <a:extLst>
              <a:ext uri="{FF2B5EF4-FFF2-40B4-BE49-F238E27FC236}">
                <a16:creationId xmlns:a16="http://schemas.microsoft.com/office/drawing/2014/main" id="{D96124DD-9222-40F8-A73A-AC97C1E86395}"/>
              </a:ext>
            </a:extLst>
          </p:cNvPr>
          <p:cNvSpPr>
            <a:spLocks noGrp="1"/>
          </p:cNvSpPr>
          <p:nvPr>
            <p:ph type="body" idx="1"/>
          </p:nvPr>
        </p:nvSpPr>
        <p:spPr>
          <a:xfrm>
            <a:off x="609600" y="1846052"/>
            <a:ext cx="5425440" cy="736282"/>
          </a:xfrm>
        </p:spPr>
        <p:txBody>
          <a:bodyPr>
            <a:normAutofit/>
          </a:bodyPr>
          <a:lstStyle/>
          <a:p>
            <a:pPr algn="ctr"/>
            <a:r>
              <a:rPr lang="en-US" sz="2800" dirty="0"/>
              <a:t>How</a:t>
            </a:r>
          </a:p>
        </p:txBody>
      </p:sp>
      <p:sp>
        <p:nvSpPr>
          <p:cNvPr id="5" name="Content Placeholder 4"/>
          <p:cNvSpPr>
            <a:spLocks noGrp="1"/>
          </p:cNvSpPr>
          <p:nvPr>
            <p:ph sz="half" idx="2"/>
          </p:nvPr>
        </p:nvSpPr>
        <p:spPr>
          <a:xfrm>
            <a:off x="685800" y="2582334"/>
            <a:ext cx="5029200" cy="3378200"/>
          </a:xfrm>
        </p:spPr>
        <p:txBody>
          <a:bodyPr>
            <a:normAutofit fontScale="92500"/>
          </a:bodyPr>
          <a:lstStyle/>
          <a:p>
            <a:pPr lvl="1"/>
            <a:r>
              <a:rPr lang="en-US" sz="2400" dirty="0">
                <a:solidFill>
                  <a:schemeClr val="tx1"/>
                </a:solidFill>
              </a:rPr>
              <a:t>Asking parents what </a:t>
            </a:r>
            <a:r>
              <a:rPr lang="en-US" sz="2400" b="1" i="1" dirty="0">
                <a:solidFill>
                  <a:schemeClr val="tx1"/>
                </a:solidFill>
              </a:rPr>
              <a:t>they</a:t>
            </a:r>
            <a:r>
              <a:rPr lang="en-US" sz="2400" dirty="0">
                <a:solidFill>
                  <a:schemeClr val="tx1"/>
                </a:solidFill>
              </a:rPr>
              <a:t> would like to learn more about</a:t>
            </a:r>
          </a:p>
          <a:p>
            <a:pPr lvl="1"/>
            <a:r>
              <a:rPr lang="en-US" sz="2400" dirty="0">
                <a:solidFill>
                  <a:schemeClr val="tx1"/>
                </a:solidFill>
              </a:rPr>
              <a:t>Translating  and distributing materials in a language parents can understand</a:t>
            </a:r>
          </a:p>
          <a:p>
            <a:pPr lvl="1"/>
            <a:r>
              <a:rPr lang="en-US" sz="2400" dirty="0">
                <a:solidFill>
                  <a:schemeClr val="tx1"/>
                </a:solidFill>
              </a:rPr>
              <a:t>Holding meetings at a time, or times, that are preferred by parents/families</a:t>
            </a:r>
          </a:p>
          <a:p>
            <a:pPr lvl="1"/>
            <a:r>
              <a:rPr lang="en-US" sz="2400" dirty="0">
                <a:solidFill>
                  <a:schemeClr val="tx1"/>
                </a:solidFill>
              </a:rPr>
              <a:t>Providing families with </a:t>
            </a:r>
            <a:r>
              <a:rPr lang="en-US" sz="2400" b="1" i="1" dirty="0">
                <a:solidFill>
                  <a:schemeClr val="tx1"/>
                </a:solidFill>
              </a:rPr>
              <a:t>timely</a:t>
            </a:r>
            <a:r>
              <a:rPr lang="en-US" sz="2400" dirty="0">
                <a:solidFill>
                  <a:schemeClr val="tx1"/>
                </a:solidFill>
              </a:rPr>
              <a:t> notice of the meetings and information and the importance of attending</a:t>
            </a:r>
          </a:p>
          <a:p>
            <a:endParaRPr lang="en-US" dirty="0"/>
          </a:p>
        </p:txBody>
      </p:sp>
      <p:sp>
        <p:nvSpPr>
          <p:cNvPr id="6" name="Text Placeholder 5"/>
          <p:cNvSpPr>
            <a:spLocks noGrp="1"/>
          </p:cNvSpPr>
          <p:nvPr>
            <p:ph type="body" sz="quarter" idx="3"/>
          </p:nvPr>
        </p:nvSpPr>
        <p:spPr/>
        <p:txBody>
          <a:bodyPr>
            <a:normAutofit/>
          </a:bodyPr>
          <a:lstStyle/>
          <a:p>
            <a:pPr algn="ctr"/>
            <a:r>
              <a:rPr lang="en-US" sz="2800" dirty="0"/>
              <a:t>CÓMO</a:t>
            </a:r>
          </a:p>
        </p:txBody>
      </p:sp>
      <p:sp>
        <p:nvSpPr>
          <p:cNvPr id="7" name="Content Placeholder 6"/>
          <p:cNvSpPr>
            <a:spLocks noGrp="1"/>
          </p:cNvSpPr>
          <p:nvPr>
            <p:ph sz="quarter" idx="4"/>
          </p:nvPr>
        </p:nvSpPr>
        <p:spPr>
          <a:xfrm>
            <a:off x="6683178" y="2582334"/>
            <a:ext cx="5204021" cy="3378200"/>
          </a:xfrm>
        </p:spPr>
        <p:txBody>
          <a:bodyPr>
            <a:normAutofit fontScale="92500" lnSpcReduction="10000"/>
          </a:bodyPr>
          <a:lstStyle/>
          <a:p>
            <a:pPr lvl="1"/>
            <a:r>
              <a:rPr lang="es-ES" sz="2400" dirty="0">
                <a:solidFill>
                  <a:schemeClr val="tx1"/>
                </a:solidFill>
              </a:rPr>
              <a:t>Preguntarles a los padres de que les gustaría para aprender más acerca de</a:t>
            </a:r>
          </a:p>
          <a:p>
            <a:pPr lvl="1"/>
            <a:r>
              <a:rPr lang="es-ES" sz="2400" dirty="0">
                <a:solidFill>
                  <a:schemeClr val="tx1"/>
                </a:solidFill>
              </a:rPr>
              <a:t>Traducción y distribuir los materiales en un idioma que los padres pueden entender</a:t>
            </a:r>
          </a:p>
          <a:p>
            <a:pPr lvl="1"/>
            <a:r>
              <a:rPr lang="es-ES" sz="2400" dirty="0">
                <a:solidFill>
                  <a:schemeClr val="tx1"/>
                </a:solidFill>
              </a:rPr>
              <a:t>Celebrar reuniones en hora o horarios, que son preferidos por los padres/familias</a:t>
            </a:r>
          </a:p>
          <a:p>
            <a:pPr lvl="1"/>
            <a:r>
              <a:rPr lang="es-ES" sz="2400" dirty="0">
                <a:solidFill>
                  <a:schemeClr val="tx1"/>
                </a:solidFill>
              </a:rPr>
              <a:t>Proveer a las familias con notificación oportuna de las reuniones e información y la importancia de asistir</a:t>
            </a:r>
          </a:p>
          <a:p>
            <a:endParaRPr lang="en-US" dirty="0">
              <a:solidFill>
                <a:srgbClr val="C00000"/>
              </a:solidFill>
            </a:endParaRPr>
          </a:p>
        </p:txBody>
      </p:sp>
      <p:sp>
        <p:nvSpPr>
          <p:cNvPr id="4" name="Slide Number Placeholder 3">
            <a:extLst>
              <a:ext uri="{FF2B5EF4-FFF2-40B4-BE49-F238E27FC236}">
                <a16:creationId xmlns:a16="http://schemas.microsoft.com/office/drawing/2014/main" id="{BCFF871E-8654-4A76-B07C-1AC54DF402DB}"/>
              </a:ext>
            </a:extLst>
          </p:cNvPr>
          <p:cNvSpPr>
            <a:spLocks noGrp="1"/>
          </p:cNvSpPr>
          <p:nvPr>
            <p:ph type="sldNum" sz="quarter" idx="12"/>
          </p:nvPr>
        </p:nvSpPr>
        <p:spPr/>
        <p:txBody>
          <a:bodyPr/>
          <a:lstStyle/>
          <a:p>
            <a:fld id="{945CAF6A-E3F9-4718-B77C-3AFEE9F98AC1}" type="slidenum">
              <a:rPr lang="en-US" smtClean="0"/>
              <a:pPr/>
              <a:t>12</a:t>
            </a:fld>
            <a:r>
              <a:rPr lang="en-US"/>
              <a:t>AR</a:t>
            </a:r>
            <a:endParaRPr lang="en-US" dirty="0"/>
          </a:p>
        </p:txBody>
      </p:sp>
      <p:grpSp>
        <p:nvGrpSpPr>
          <p:cNvPr id="15" name="Group 14"/>
          <p:cNvGrpSpPr/>
          <p:nvPr/>
        </p:nvGrpSpPr>
        <p:grpSpPr>
          <a:xfrm>
            <a:off x="4701982" y="4495800"/>
            <a:ext cx="2918018" cy="1812517"/>
            <a:chOff x="4015743" y="4148909"/>
            <a:chExt cx="2918018" cy="1812517"/>
          </a:xfrm>
        </p:grpSpPr>
        <p:grpSp>
          <p:nvGrpSpPr>
            <p:cNvPr id="16" name="Group 15"/>
            <p:cNvGrpSpPr/>
            <p:nvPr/>
          </p:nvGrpSpPr>
          <p:grpSpPr>
            <a:xfrm>
              <a:off x="4015743" y="4148909"/>
              <a:ext cx="2202175" cy="1720185"/>
              <a:chOff x="9483628" y="-369963"/>
              <a:chExt cx="2974804" cy="2263298"/>
            </a:xfrm>
          </p:grpSpPr>
          <p:pic>
            <p:nvPicPr>
              <p:cNvPr id="18" name="Graphic 7">
                <a:extLst>
                  <a:ext uri="{FF2B5EF4-FFF2-40B4-BE49-F238E27FC236}">
                    <a16:creationId xmlns:a16="http://schemas.microsoft.com/office/drawing/2014/main" id="{F5A0940F-F702-4BFD-B6D9-6E66AA0A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000" y="-369963"/>
                <a:ext cx="2023432" cy="1517576"/>
              </a:xfrm>
              <a:prstGeom prst="rect">
                <a:avLst/>
              </a:prstGeom>
            </p:spPr>
          </p:pic>
          <p:sp>
            <p:nvSpPr>
              <p:cNvPr id="19" name="TextBox 18"/>
              <p:cNvSpPr txBox="1"/>
              <p:nvPr/>
            </p:nvSpPr>
            <p:spPr>
              <a:xfrm>
                <a:off x="9483628" y="1042938"/>
                <a:ext cx="2058688" cy="850397"/>
              </a:xfrm>
              <a:prstGeom prst="rect">
                <a:avLst/>
              </a:prstGeom>
              <a:noFill/>
            </p:spPr>
            <p:txBody>
              <a:bodyPr wrap="square" rtlCol="0">
                <a:spAutoFit/>
              </a:bodyPr>
              <a:lstStyle/>
              <a:p>
                <a:pPr algn="ctr"/>
                <a:r>
                  <a:rPr lang="en-US" sz="1200" dirty="0"/>
                  <a:t>Parent and Family Engagement Policy Requirements</a:t>
                </a:r>
              </a:p>
            </p:txBody>
          </p:sp>
        </p:grpSp>
        <p:sp>
          <p:nvSpPr>
            <p:cNvPr id="17" name="Rectangle 16"/>
            <p:cNvSpPr/>
            <p:nvPr/>
          </p:nvSpPr>
          <p:spPr>
            <a:xfrm>
              <a:off x="5485961" y="5130429"/>
              <a:ext cx="1447800" cy="830997"/>
            </a:xfrm>
            <a:prstGeom prst="rect">
              <a:avLst/>
            </a:prstGeom>
          </p:spPr>
          <p:txBody>
            <a:bodyPr wrap="square">
              <a:spAutoFit/>
            </a:bodyPr>
            <a:lstStyle/>
            <a:p>
              <a:pPr algn="ctr"/>
              <a:r>
                <a:rPr lang="es-CO" sz="1200" dirty="0"/>
                <a:t>Requisitos para la Política para la Involucración de los Padres y la Familia</a:t>
              </a:r>
            </a:p>
          </p:txBody>
        </p:sp>
      </p:grpSp>
      <p:sp>
        <p:nvSpPr>
          <p:cNvPr id="20" name="Title 1">
            <a:extLst>
              <a:ext uri="{FF2B5EF4-FFF2-40B4-BE49-F238E27FC236}">
                <a16:creationId xmlns:a16="http://schemas.microsoft.com/office/drawing/2014/main" id="{79BBCAE4-33EA-4005-AD3E-2DA037A4E519}"/>
              </a:ext>
            </a:extLst>
          </p:cNvPr>
          <p:cNvSpPr txBox="1">
            <a:spLocks/>
          </p:cNvSpPr>
          <p:nvPr/>
        </p:nvSpPr>
        <p:spPr>
          <a:xfrm>
            <a:off x="6191250" y="286602"/>
            <a:ext cx="4937760" cy="145075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b="1" dirty="0">
                <a:solidFill>
                  <a:srgbClr val="00B0F0"/>
                </a:solidFill>
              </a:rPr>
              <a:t>Desarrollar la capacidad para el involucramiento</a:t>
            </a:r>
            <a:r>
              <a:rPr lang="es-CO" sz="2800" b="1" dirty="0">
                <a:solidFill>
                  <a:srgbClr val="00B0F0"/>
                </a:solidFill>
              </a:rPr>
              <a:t> </a:t>
            </a:r>
            <a:endParaRPr lang="en-US" b="1" dirty="0">
              <a:solidFill>
                <a:srgbClr val="00B0F0"/>
              </a:solidFill>
            </a:endParaRPr>
          </a:p>
        </p:txBody>
      </p:sp>
    </p:spTree>
    <p:extLst>
      <p:ext uri="{BB962C8B-B14F-4D97-AF65-F5344CB8AC3E}">
        <p14:creationId xmlns:p14="http://schemas.microsoft.com/office/powerpoint/2010/main" val="9091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B6E1-85ED-4B19-B6A4-F2A64C353AA6}"/>
              </a:ext>
            </a:extLst>
          </p:cNvPr>
          <p:cNvSpPr>
            <a:spLocks noGrp="1"/>
          </p:cNvSpPr>
          <p:nvPr>
            <p:ph type="title"/>
          </p:nvPr>
        </p:nvSpPr>
        <p:spPr>
          <a:xfrm>
            <a:off x="1097280" y="286603"/>
            <a:ext cx="4846320" cy="1450757"/>
          </a:xfrm>
        </p:spPr>
        <p:txBody>
          <a:bodyPr>
            <a:normAutofit/>
          </a:bodyPr>
          <a:lstStyle/>
          <a:p>
            <a:r>
              <a:rPr lang="en-US" b="1" dirty="0">
                <a:solidFill>
                  <a:srgbClr val="00B0F0"/>
                </a:solidFill>
              </a:rPr>
              <a:t>Accessibility </a:t>
            </a:r>
          </a:p>
        </p:txBody>
      </p:sp>
      <p:sp>
        <p:nvSpPr>
          <p:cNvPr id="5" name="Content Placeholder 4"/>
          <p:cNvSpPr>
            <a:spLocks noGrp="1"/>
          </p:cNvSpPr>
          <p:nvPr>
            <p:ph sz="half" idx="2"/>
          </p:nvPr>
        </p:nvSpPr>
        <p:spPr>
          <a:xfrm>
            <a:off x="6217920" y="1845735"/>
            <a:ext cx="5669280" cy="4023360"/>
          </a:xfrm>
        </p:spPr>
        <p:txBody>
          <a:bodyPr>
            <a:normAutofit fontScale="92500" lnSpcReduction="20000"/>
          </a:bodyPr>
          <a:lstStyle/>
          <a:p>
            <a:r>
              <a:rPr lang="es-ES" sz="2800" dirty="0">
                <a:solidFill>
                  <a:schemeClr val="tx1"/>
                </a:solidFill>
              </a:rPr>
              <a:t> La escuela ofrece oportunidades para la participación DE TODOS LOS PADRES de Título I</a:t>
            </a:r>
          </a:p>
          <a:p>
            <a:pPr marL="508000" indent="-169863">
              <a:buFont typeface="Arial" panose="020B0604020202020204" pitchFamily="34" charset="0"/>
              <a:buChar char="•"/>
            </a:pPr>
            <a:r>
              <a:rPr lang="es-ES" sz="2400" dirty="0">
                <a:solidFill>
                  <a:schemeClr val="tx1"/>
                </a:solidFill>
              </a:rPr>
              <a:t> padres con dominio limitado en el idioma inglés</a:t>
            </a:r>
          </a:p>
          <a:p>
            <a:pPr marL="508000" indent="-169863">
              <a:buFont typeface="Arial" panose="020B0604020202020204" pitchFamily="34" charset="0"/>
              <a:buChar char="•"/>
            </a:pPr>
            <a:r>
              <a:rPr lang="es-ES" sz="2400" dirty="0">
                <a:solidFill>
                  <a:schemeClr val="tx1"/>
                </a:solidFill>
              </a:rPr>
              <a:t>padres con discapacidades</a:t>
            </a:r>
          </a:p>
          <a:p>
            <a:pPr marL="508000" indent="-169863">
              <a:buFont typeface="Arial" panose="020B0604020202020204" pitchFamily="34" charset="0"/>
              <a:buChar char="•"/>
            </a:pPr>
            <a:r>
              <a:rPr lang="es-ES" sz="2400" dirty="0">
                <a:solidFill>
                  <a:schemeClr val="tx1"/>
                </a:solidFill>
              </a:rPr>
              <a:t>padres de estudiantes migrantes </a:t>
            </a:r>
          </a:p>
          <a:p>
            <a:pPr marL="201168" lvl="1" indent="0">
              <a:buNone/>
            </a:pPr>
            <a:r>
              <a:rPr lang="en-US" sz="2400" dirty="0">
                <a:solidFill>
                  <a:schemeClr val="tx1"/>
                </a:solidFill>
              </a:rPr>
              <a:t> </a:t>
            </a:r>
          </a:p>
          <a:p>
            <a:r>
              <a:rPr lang="es-ES" sz="2800" dirty="0">
                <a:solidFill>
                  <a:schemeClr val="tx1"/>
                </a:solidFill>
              </a:rPr>
              <a:t>La información y los reportes escolares se proveen en un formato y un idioma que los padres entienden</a:t>
            </a:r>
            <a:endParaRPr lang="en-US" dirty="0">
              <a:solidFill>
                <a:schemeClr val="tx1"/>
              </a:solidFill>
            </a:endParaRPr>
          </a:p>
        </p:txBody>
      </p:sp>
      <p:sp>
        <p:nvSpPr>
          <p:cNvPr id="4" name="Slide Number Placeholder 3">
            <a:extLst>
              <a:ext uri="{FF2B5EF4-FFF2-40B4-BE49-F238E27FC236}">
                <a16:creationId xmlns:a16="http://schemas.microsoft.com/office/drawing/2014/main" id="{D638EBF7-3F60-41CF-A622-4DF24F0510CB}"/>
              </a:ext>
            </a:extLst>
          </p:cNvPr>
          <p:cNvSpPr>
            <a:spLocks noGrp="1"/>
          </p:cNvSpPr>
          <p:nvPr>
            <p:ph type="sldNum" sz="quarter" idx="12"/>
          </p:nvPr>
        </p:nvSpPr>
        <p:spPr/>
        <p:txBody>
          <a:bodyPr/>
          <a:lstStyle/>
          <a:p>
            <a:fld id="{945CAF6A-E3F9-4718-B77C-3AFEE9F98AC1}" type="slidenum">
              <a:rPr lang="en-US" smtClean="0"/>
              <a:pPr/>
              <a:t>13</a:t>
            </a:fld>
            <a:endParaRPr lang="en-US"/>
          </a:p>
        </p:txBody>
      </p:sp>
      <p:sp>
        <p:nvSpPr>
          <p:cNvPr id="3" name="Content Placeholder 2"/>
          <p:cNvSpPr>
            <a:spLocks noGrp="1"/>
          </p:cNvSpPr>
          <p:nvPr>
            <p:ph sz="half" idx="1"/>
          </p:nvPr>
        </p:nvSpPr>
        <p:spPr/>
        <p:txBody>
          <a:bodyPr>
            <a:normAutofit fontScale="92500" lnSpcReduction="20000"/>
          </a:bodyPr>
          <a:lstStyle/>
          <a:p>
            <a:r>
              <a:rPr lang="en-US" sz="2800" dirty="0"/>
              <a:t>The school provides opportunities for the participation of ALL Title I parents</a:t>
            </a:r>
          </a:p>
          <a:p>
            <a:pPr lvl="1"/>
            <a:r>
              <a:rPr lang="en-US" sz="2400" dirty="0"/>
              <a:t>parents with limited English proficiency</a:t>
            </a:r>
          </a:p>
          <a:p>
            <a:pPr lvl="1"/>
            <a:r>
              <a:rPr lang="en-US" sz="2400" dirty="0"/>
              <a:t>parents with disabilities</a:t>
            </a:r>
          </a:p>
          <a:p>
            <a:pPr lvl="1"/>
            <a:r>
              <a:rPr lang="en-US" sz="2400" dirty="0"/>
              <a:t>parents of migratory students. </a:t>
            </a:r>
          </a:p>
          <a:p>
            <a:r>
              <a:rPr lang="en-US" sz="2800" dirty="0"/>
              <a:t>Information and school reports are provided in a format and language that parents understand</a:t>
            </a:r>
          </a:p>
          <a:p>
            <a:endParaRPr lang="en-US" dirty="0"/>
          </a:p>
        </p:txBody>
      </p:sp>
      <p:grpSp>
        <p:nvGrpSpPr>
          <p:cNvPr id="15" name="Group 14"/>
          <p:cNvGrpSpPr/>
          <p:nvPr/>
        </p:nvGrpSpPr>
        <p:grpSpPr>
          <a:xfrm>
            <a:off x="3962400" y="4495800"/>
            <a:ext cx="2918018" cy="1812517"/>
            <a:chOff x="4015743" y="4148909"/>
            <a:chExt cx="2918018" cy="1812517"/>
          </a:xfrm>
        </p:grpSpPr>
        <p:grpSp>
          <p:nvGrpSpPr>
            <p:cNvPr id="16" name="Group 15"/>
            <p:cNvGrpSpPr/>
            <p:nvPr/>
          </p:nvGrpSpPr>
          <p:grpSpPr>
            <a:xfrm>
              <a:off x="4015743" y="4148909"/>
              <a:ext cx="2202175" cy="1720185"/>
              <a:chOff x="9483628" y="-369963"/>
              <a:chExt cx="2974804" cy="2263298"/>
            </a:xfrm>
          </p:grpSpPr>
          <p:pic>
            <p:nvPicPr>
              <p:cNvPr id="18" name="Graphic 7">
                <a:extLst>
                  <a:ext uri="{FF2B5EF4-FFF2-40B4-BE49-F238E27FC236}">
                    <a16:creationId xmlns:a16="http://schemas.microsoft.com/office/drawing/2014/main" id="{F5A0940F-F702-4BFD-B6D9-6E66AA0A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000" y="-369963"/>
                <a:ext cx="2023432" cy="1517576"/>
              </a:xfrm>
              <a:prstGeom prst="rect">
                <a:avLst/>
              </a:prstGeom>
            </p:spPr>
          </p:pic>
          <p:sp>
            <p:nvSpPr>
              <p:cNvPr id="19" name="TextBox 18"/>
              <p:cNvSpPr txBox="1"/>
              <p:nvPr/>
            </p:nvSpPr>
            <p:spPr>
              <a:xfrm>
                <a:off x="9483628" y="1042938"/>
                <a:ext cx="2058688" cy="850397"/>
              </a:xfrm>
              <a:prstGeom prst="rect">
                <a:avLst/>
              </a:prstGeom>
              <a:noFill/>
            </p:spPr>
            <p:txBody>
              <a:bodyPr wrap="square" rtlCol="0">
                <a:spAutoFit/>
              </a:bodyPr>
              <a:lstStyle/>
              <a:p>
                <a:pPr algn="ctr"/>
                <a:r>
                  <a:rPr lang="en-US" sz="1200" dirty="0"/>
                  <a:t>Parent and Family Engagement Policy Requirements</a:t>
                </a:r>
              </a:p>
            </p:txBody>
          </p:sp>
        </p:grpSp>
        <p:sp>
          <p:nvSpPr>
            <p:cNvPr id="17" name="Rectangle 16"/>
            <p:cNvSpPr/>
            <p:nvPr/>
          </p:nvSpPr>
          <p:spPr>
            <a:xfrm>
              <a:off x="5485961" y="5130429"/>
              <a:ext cx="1447800" cy="830997"/>
            </a:xfrm>
            <a:prstGeom prst="rect">
              <a:avLst/>
            </a:prstGeom>
          </p:spPr>
          <p:txBody>
            <a:bodyPr wrap="square">
              <a:spAutoFit/>
            </a:bodyPr>
            <a:lstStyle/>
            <a:p>
              <a:pPr algn="ctr"/>
              <a:r>
                <a:rPr lang="es-CO" sz="1200" dirty="0"/>
                <a:t>Requisitos para la Política para la Involucración de los Padres y la Familia</a:t>
              </a:r>
            </a:p>
          </p:txBody>
        </p:sp>
      </p:grpSp>
      <p:sp>
        <p:nvSpPr>
          <p:cNvPr id="20" name="Title 1">
            <a:extLst>
              <a:ext uri="{FF2B5EF4-FFF2-40B4-BE49-F238E27FC236}">
                <a16:creationId xmlns:a16="http://schemas.microsoft.com/office/drawing/2014/main" id="{F6FCB6E1-85ED-4B19-B6A4-F2A64C353AA6}"/>
              </a:ext>
            </a:extLst>
          </p:cNvPr>
          <p:cNvSpPr txBox="1">
            <a:spLocks/>
          </p:cNvSpPr>
          <p:nvPr/>
        </p:nvSpPr>
        <p:spPr>
          <a:xfrm>
            <a:off x="6240780" y="251293"/>
            <a:ext cx="484632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b="1" dirty="0">
                <a:solidFill>
                  <a:srgbClr val="00B0F0"/>
                </a:solidFill>
              </a:rPr>
              <a:t>Accesibilidad</a:t>
            </a:r>
            <a:r>
              <a:rPr lang="es-CO" sz="2800" b="1" dirty="0">
                <a:solidFill>
                  <a:srgbClr val="00B0F0"/>
                </a:solidFill>
              </a:rPr>
              <a:t> </a:t>
            </a:r>
            <a:endParaRPr lang="en-US" b="1" dirty="0">
              <a:solidFill>
                <a:srgbClr val="00B0F0"/>
              </a:solidFill>
            </a:endParaRPr>
          </a:p>
        </p:txBody>
      </p:sp>
    </p:spTree>
    <p:extLst>
      <p:ext uri="{BB962C8B-B14F-4D97-AF65-F5344CB8AC3E}">
        <p14:creationId xmlns:p14="http://schemas.microsoft.com/office/powerpoint/2010/main" val="32698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6C3F-A94E-4C86-808B-D9B7CA04CF72}"/>
              </a:ext>
            </a:extLst>
          </p:cNvPr>
          <p:cNvSpPr>
            <a:spLocks noGrp="1"/>
          </p:cNvSpPr>
          <p:nvPr>
            <p:ph type="title"/>
          </p:nvPr>
        </p:nvSpPr>
        <p:spPr>
          <a:xfrm>
            <a:off x="510921" y="286603"/>
            <a:ext cx="5524119" cy="1450757"/>
          </a:xfrm>
        </p:spPr>
        <p:txBody>
          <a:bodyPr>
            <a:noAutofit/>
          </a:bodyPr>
          <a:lstStyle/>
          <a:p>
            <a:r>
              <a:rPr lang="en-US" sz="4000" b="1" dirty="0">
                <a:solidFill>
                  <a:srgbClr val="00B0F0"/>
                </a:solidFill>
              </a:rPr>
              <a:t>Shared Responsibilities for High Student Academic Achievement</a:t>
            </a:r>
          </a:p>
        </p:txBody>
      </p:sp>
      <p:sp>
        <p:nvSpPr>
          <p:cNvPr id="9" name="Content Placeholder 8"/>
          <p:cNvSpPr>
            <a:spLocks noGrp="1"/>
          </p:cNvSpPr>
          <p:nvPr>
            <p:ph type="body" idx="1"/>
          </p:nvPr>
        </p:nvSpPr>
        <p:spPr>
          <a:xfrm>
            <a:off x="510921" y="1846052"/>
            <a:ext cx="5524119" cy="736282"/>
          </a:xfrm>
        </p:spPr>
        <p:txBody>
          <a:bodyPr>
            <a:normAutofit/>
          </a:bodyPr>
          <a:lstStyle/>
          <a:p>
            <a:pPr algn="ctr"/>
            <a:r>
              <a:rPr lang="en-US" sz="2800" b="1" dirty="0"/>
              <a:t>School-Parent Compact</a:t>
            </a:r>
          </a:p>
        </p:txBody>
      </p:sp>
      <p:sp>
        <p:nvSpPr>
          <p:cNvPr id="10" name="Content Placeholder 9"/>
          <p:cNvSpPr>
            <a:spLocks noGrp="1"/>
          </p:cNvSpPr>
          <p:nvPr>
            <p:ph sz="half" idx="2"/>
          </p:nvPr>
        </p:nvSpPr>
        <p:spPr>
          <a:xfrm>
            <a:off x="435863" y="2582334"/>
            <a:ext cx="5599177" cy="3378200"/>
          </a:xfrm>
        </p:spPr>
        <p:txBody>
          <a:bodyPr>
            <a:normAutofit/>
          </a:bodyPr>
          <a:lstStyle/>
          <a:p>
            <a:r>
              <a:rPr lang="en-US" dirty="0"/>
              <a:t>As a component of the school-level parent and family engagement policy, each school served under this part shall </a:t>
            </a:r>
            <a:r>
              <a:rPr lang="en-US" b="1" u="sng" dirty="0"/>
              <a:t>jointly develop with parents </a:t>
            </a:r>
            <a:r>
              <a:rPr lang="en-US" dirty="0"/>
              <a:t>a school-parent compact that </a:t>
            </a:r>
            <a:r>
              <a:rPr lang="en-US" dirty="0">
                <a:solidFill>
                  <a:schemeClr val="tx1"/>
                </a:solidFill>
              </a:rPr>
              <a:t>outlines how </a:t>
            </a:r>
            <a:r>
              <a:rPr lang="en-US" b="1" dirty="0">
                <a:solidFill>
                  <a:srgbClr val="00B050"/>
                </a:solidFill>
              </a:rPr>
              <a:t>parents</a:t>
            </a:r>
            <a:r>
              <a:rPr lang="en-US" dirty="0"/>
              <a:t>, the </a:t>
            </a:r>
            <a:r>
              <a:rPr lang="en-US" b="1" dirty="0">
                <a:solidFill>
                  <a:srgbClr val="7030A0"/>
                </a:solidFill>
              </a:rPr>
              <a:t>entire school staff</a:t>
            </a:r>
            <a:r>
              <a:rPr lang="en-US" dirty="0"/>
              <a:t>, and </a:t>
            </a:r>
            <a:r>
              <a:rPr lang="en-US" b="1" dirty="0">
                <a:solidFill>
                  <a:srgbClr val="FF0000"/>
                </a:solidFill>
              </a:rPr>
              <a:t>students</a:t>
            </a:r>
            <a:r>
              <a:rPr lang="en-US" b="1" dirty="0"/>
              <a:t> </a:t>
            </a:r>
            <a:r>
              <a:rPr lang="en-US" dirty="0"/>
              <a:t>will </a:t>
            </a:r>
            <a:r>
              <a:rPr lang="en-US" b="1" u="sng" dirty="0"/>
              <a:t>share the responsibility for improved student academic achievement </a:t>
            </a:r>
            <a:r>
              <a:rPr lang="en-US" dirty="0"/>
              <a:t>and the means by which the school and parents will </a:t>
            </a:r>
            <a:r>
              <a:rPr lang="en-US" b="1" dirty="0">
                <a:solidFill>
                  <a:srgbClr val="00B050"/>
                </a:solidFill>
              </a:rPr>
              <a:t>build and develop a partnership </a:t>
            </a:r>
            <a:r>
              <a:rPr lang="en-US" dirty="0"/>
              <a:t>to help children achieve the State’s high standards (</a:t>
            </a:r>
            <a:r>
              <a:rPr lang="en-US" dirty="0" err="1"/>
              <a:t>ESSA</a:t>
            </a:r>
            <a:r>
              <a:rPr lang="en-US" dirty="0"/>
              <a:t> Section 1116 [d]).</a:t>
            </a:r>
          </a:p>
          <a:p>
            <a:endParaRPr lang="en-US" dirty="0"/>
          </a:p>
        </p:txBody>
      </p:sp>
      <p:sp>
        <p:nvSpPr>
          <p:cNvPr id="12" name="Text Placeholder 11"/>
          <p:cNvSpPr>
            <a:spLocks noGrp="1"/>
          </p:cNvSpPr>
          <p:nvPr>
            <p:ph type="body" sz="quarter" idx="3"/>
          </p:nvPr>
        </p:nvSpPr>
        <p:spPr>
          <a:xfrm>
            <a:off x="6217920" y="1846052"/>
            <a:ext cx="5745480" cy="736282"/>
          </a:xfrm>
        </p:spPr>
        <p:txBody>
          <a:bodyPr>
            <a:noAutofit/>
          </a:bodyPr>
          <a:lstStyle/>
          <a:p>
            <a:pPr algn="ctr"/>
            <a:r>
              <a:rPr lang="es-CO" sz="2800" b="1" dirty="0"/>
              <a:t>el Contrato entre la escuela y los padres</a:t>
            </a:r>
            <a:endParaRPr lang="en-US" sz="2800" b="1" dirty="0"/>
          </a:p>
        </p:txBody>
      </p:sp>
      <p:sp>
        <p:nvSpPr>
          <p:cNvPr id="13" name="Content Placeholder 12"/>
          <p:cNvSpPr>
            <a:spLocks noGrp="1"/>
          </p:cNvSpPr>
          <p:nvPr>
            <p:ph sz="quarter" idx="4"/>
          </p:nvPr>
        </p:nvSpPr>
        <p:spPr>
          <a:xfrm>
            <a:off x="6217919" y="2582334"/>
            <a:ext cx="5670423" cy="3378200"/>
          </a:xfrm>
        </p:spPr>
        <p:txBody>
          <a:bodyPr>
            <a:normAutofit fontScale="85000" lnSpcReduction="10000"/>
          </a:bodyPr>
          <a:lstStyle/>
          <a:p>
            <a:r>
              <a:rPr lang="es-CO" sz="2400" dirty="0"/>
              <a:t>Contrato entre la Escuela y los Padres  Como un componente de la política para la involucración de los padres y la familia a nivel escolar, cada escuela que se beneficia por esta parte deberá desarrollar </a:t>
            </a:r>
            <a:r>
              <a:rPr lang="es-CO" sz="2400" b="1" u="sng" dirty="0"/>
              <a:t>conjuntamente con los padres</a:t>
            </a:r>
            <a:r>
              <a:rPr lang="es-CO" sz="2400" dirty="0"/>
              <a:t> un contrato entre la escuela y los padres que </a:t>
            </a:r>
            <a:r>
              <a:rPr lang="es-CO" sz="2400" b="1" dirty="0">
                <a:solidFill>
                  <a:srgbClr val="00B050"/>
                </a:solidFill>
              </a:rPr>
              <a:t>enumera cómo los padres</a:t>
            </a:r>
            <a:r>
              <a:rPr lang="es-CO" sz="2400" dirty="0"/>
              <a:t>, </a:t>
            </a:r>
            <a:r>
              <a:rPr lang="es-CO" sz="2400" b="1" dirty="0">
                <a:solidFill>
                  <a:srgbClr val="7030A0"/>
                </a:solidFill>
              </a:rPr>
              <a:t>todo el personal escolar</a:t>
            </a:r>
            <a:r>
              <a:rPr lang="es-CO" sz="2400" dirty="0"/>
              <a:t> y los </a:t>
            </a:r>
            <a:r>
              <a:rPr lang="es-CO" sz="2400" b="1" dirty="0">
                <a:solidFill>
                  <a:srgbClr val="FF0000"/>
                </a:solidFill>
              </a:rPr>
              <a:t>estudiantes</a:t>
            </a:r>
            <a:r>
              <a:rPr lang="es-CO" sz="2400" dirty="0"/>
              <a:t> </a:t>
            </a:r>
            <a:r>
              <a:rPr lang="es-CO" sz="2400" b="1" u="sng" dirty="0"/>
              <a:t>compartirán la responsabilidad de mejorar el rendimiento académico estudiantil</a:t>
            </a:r>
            <a:r>
              <a:rPr lang="es-CO" sz="2400" dirty="0"/>
              <a:t> y los medios por los cuales la escuela y los padres </a:t>
            </a:r>
            <a:r>
              <a:rPr lang="es-CO" sz="2400" b="1" dirty="0">
                <a:solidFill>
                  <a:srgbClr val="00B050"/>
                </a:solidFill>
              </a:rPr>
              <a:t>establecerán y desarrollarán una alianza</a:t>
            </a:r>
            <a:r>
              <a:rPr lang="es-CO" sz="2400" dirty="0"/>
              <a:t> para ayudar a que los niños alcancen los exigentes estándares estatales [Sección 1116 (d) de </a:t>
            </a:r>
            <a:r>
              <a:rPr lang="es-CO" sz="2400" dirty="0" err="1"/>
              <a:t>ESSA</a:t>
            </a:r>
            <a:r>
              <a:rPr lang="es-CO" sz="2400" dirty="0"/>
              <a:t>].</a:t>
            </a:r>
          </a:p>
          <a:p>
            <a:endParaRPr lang="en-US" dirty="0"/>
          </a:p>
        </p:txBody>
      </p:sp>
      <p:sp>
        <p:nvSpPr>
          <p:cNvPr id="4" name="Slide Number Placeholder 3">
            <a:extLst>
              <a:ext uri="{FF2B5EF4-FFF2-40B4-BE49-F238E27FC236}">
                <a16:creationId xmlns:a16="http://schemas.microsoft.com/office/drawing/2014/main" id="{A80EF288-B62C-4177-89F6-BEF160B32F2A}"/>
              </a:ext>
            </a:extLst>
          </p:cNvPr>
          <p:cNvSpPr>
            <a:spLocks noGrp="1"/>
          </p:cNvSpPr>
          <p:nvPr>
            <p:ph type="sldNum" sz="quarter" idx="12"/>
          </p:nvPr>
        </p:nvSpPr>
        <p:spPr/>
        <p:txBody>
          <a:bodyPr/>
          <a:lstStyle/>
          <a:p>
            <a:fld id="{945CAF6A-E3F9-4718-B77C-3AFEE9F98AC1}" type="slidenum">
              <a:rPr lang="en-US" smtClean="0"/>
              <a:pPr/>
              <a:t>14</a:t>
            </a:fld>
            <a:endParaRPr lang="en-US"/>
          </a:p>
        </p:txBody>
      </p:sp>
      <p:sp>
        <p:nvSpPr>
          <p:cNvPr id="14" name="TextBox 13"/>
          <p:cNvSpPr txBox="1"/>
          <p:nvPr/>
        </p:nvSpPr>
        <p:spPr>
          <a:xfrm>
            <a:off x="510921" y="4851975"/>
            <a:ext cx="11377422" cy="369332"/>
          </a:xfrm>
          <a:prstGeom prst="rect">
            <a:avLst/>
          </a:prstGeom>
          <a:noFill/>
        </p:spPr>
        <p:txBody>
          <a:bodyPr wrap="square" rtlCol="0">
            <a:spAutoFit/>
          </a:bodyPr>
          <a:lstStyle/>
          <a:p>
            <a:endParaRPr lang="en-US" dirty="0"/>
          </a:p>
        </p:txBody>
      </p:sp>
      <p:sp>
        <p:nvSpPr>
          <p:cNvPr id="3" name="TextBox 2"/>
          <p:cNvSpPr txBox="1"/>
          <p:nvPr/>
        </p:nvSpPr>
        <p:spPr>
          <a:xfrm flipH="1">
            <a:off x="10471731" y="6470704"/>
            <a:ext cx="729669" cy="369332"/>
          </a:xfrm>
          <a:prstGeom prst="rect">
            <a:avLst/>
          </a:prstGeom>
          <a:noFill/>
        </p:spPr>
        <p:txBody>
          <a:bodyPr wrap="square" rtlCol="0">
            <a:spAutoFit/>
          </a:bodyPr>
          <a:lstStyle/>
          <a:p>
            <a:r>
              <a:rPr lang="en-US" dirty="0"/>
              <a:t>AR</a:t>
            </a:r>
          </a:p>
        </p:txBody>
      </p:sp>
      <p:grpSp>
        <p:nvGrpSpPr>
          <p:cNvPr id="19" name="Group 18"/>
          <p:cNvGrpSpPr/>
          <p:nvPr/>
        </p:nvGrpSpPr>
        <p:grpSpPr>
          <a:xfrm>
            <a:off x="3578732" y="5011578"/>
            <a:ext cx="2564129" cy="1464217"/>
            <a:chOff x="5105401" y="805705"/>
            <a:chExt cx="2564129" cy="1464217"/>
          </a:xfrm>
        </p:grpSpPr>
        <p:grpSp>
          <p:nvGrpSpPr>
            <p:cNvPr id="15" name="Group 14"/>
            <p:cNvGrpSpPr/>
            <p:nvPr/>
          </p:nvGrpSpPr>
          <p:grpSpPr>
            <a:xfrm>
              <a:off x="5105401" y="805705"/>
              <a:ext cx="1588963" cy="1464217"/>
              <a:chOff x="9061122" y="-508707"/>
              <a:chExt cx="3433521" cy="3744436"/>
            </a:xfrm>
          </p:grpSpPr>
          <p:pic>
            <p:nvPicPr>
              <p:cNvPr id="16" name="Graphic 6">
                <a:extLst>
                  <a:ext uri="{FF2B5EF4-FFF2-40B4-BE49-F238E27FC236}">
                    <a16:creationId xmlns:a16="http://schemas.microsoft.com/office/drawing/2014/main" id="{BD55A1B4-C7B1-4178-AE4E-92A1A85CE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17" name="TextBox 16"/>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18" name="Rectangle 17"/>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
        <p:nvSpPr>
          <p:cNvPr id="20" name="Rectangle 19"/>
          <p:cNvSpPr/>
          <p:nvPr/>
        </p:nvSpPr>
        <p:spPr>
          <a:xfrm>
            <a:off x="6142861" y="27789"/>
            <a:ext cx="6096000" cy="1754326"/>
          </a:xfrm>
          <a:prstGeom prst="rect">
            <a:avLst/>
          </a:prstGeom>
        </p:spPr>
        <p:txBody>
          <a:bodyPr>
            <a:spAutoFit/>
          </a:bodyPr>
          <a:lstStyle/>
          <a:p>
            <a:r>
              <a:rPr lang="es-CO" sz="3600" b="1" dirty="0">
                <a:solidFill>
                  <a:srgbClr val="00B0F0"/>
                </a:solidFill>
                <a:latin typeface="+mj-lt"/>
              </a:rPr>
              <a:t>Responsabilidades Compartidas En Cuanto El Alto Rendimiento Académico Estudiantil</a:t>
            </a:r>
            <a:endParaRPr lang="en-US" sz="3600" dirty="0">
              <a:latin typeface="+mj-lt"/>
            </a:endParaRPr>
          </a:p>
        </p:txBody>
      </p:sp>
    </p:spTree>
    <p:extLst>
      <p:ext uri="{BB962C8B-B14F-4D97-AF65-F5344CB8AC3E}">
        <p14:creationId xmlns:p14="http://schemas.microsoft.com/office/powerpoint/2010/main" val="52603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86603"/>
            <a:ext cx="4937758" cy="1450757"/>
          </a:xfrm>
        </p:spPr>
        <p:txBody>
          <a:bodyPr>
            <a:noAutofit/>
          </a:bodyPr>
          <a:lstStyle/>
          <a:p>
            <a:r>
              <a:rPr lang="en-US" sz="4000" b="1" dirty="0">
                <a:solidFill>
                  <a:srgbClr val="00B0F0"/>
                </a:solidFill>
              </a:rPr>
              <a:t>What must be in a School-Parent Compact?</a:t>
            </a:r>
          </a:p>
        </p:txBody>
      </p:sp>
      <p:sp>
        <p:nvSpPr>
          <p:cNvPr id="8" name="Content Placeholder 7"/>
          <p:cNvSpPr>
            <a:spLocks noGrp="1"/>
          </p:cNvSpPr>
          <p:nvPr>
            <p:ph sz="half" idx="1"/>
          </p:nvPr>
        </p:nvSpPr>
        <p:spPr/>
        <p:txBody>
          <a:bodyPr>
            <a:normAutofit/>
          </a:bodyPr>
          <a:lstStyle/>
          <a:p>
            <a:pPr marL="342900" indent="-342900">
              <a:buFont typeface="+mj-lt"/>
              <a:buAutoNum type="arabicPeriod"/>
            </a:pPr>
            <a:r>
              <a:rPr lang="en-US" dirty="0"/>
              <a:t>A description of the school's responsibility to provide </a:t>
            </a:r>
            <a:r>
              <a:rPr lang="en-US" dirty="0">
                <a:solidFill>
                  <a:srgbClr val="00B0F0"/>
                </a:solidFill>
              </a:rPr>
              <a:t>high-quality curriculum</a:t>
            </a:r>
            <a:r>
              <a:rPr lang="en-US" dirty="0"/>
              <a:t> and instruction in a </a:t>
            </a:r>
            <a:r>
              <a:rPr lang="en-US" dirty="0">
                <a:solidFill>
                  <a:srgbClr val="00B0F0"/>
                </a:solidFill>
              </a:rPr>
              <a:t>supportive and effective learning environment </a:t>
            </a:r>
            <a:r>
              <a:rPr lang="en-US" dirty="0">
                <a:solidFill>
                  <a:srgbClr val="FF0000"/>
                </a:solidFill>
              </a:rPr>
              <a:t>to meet the academic achievement standards</a:t>
            </a:r>
          </a:p>
          <a:p>
            <a:endParaRPr lang="en-US" dirty="0"/>
          </a:p>
        </p:txBody>
      </p:sp>
      <p:sp>
        <p:nvSpPr>
          <p:cNvPr id="4" name="Content Placeholder 3"/>
          <p:cNvSpPr>
            <a:spLocks noGrp="1"/>
          </p:cNvSpPr>
          <p:nvPr>
            <p:ph sz="half" idx="2"/>
          </p:nvPr>
        </p:nvSpPr>
        <p:spPr/>
        <p:txBody>
          <a:bodyPr/>
          <a:lstStyle/>
          <a:p>
            <a:pPr marL="457200" indent="-457200">
              <a:buFont typeface="+mj-lt"/>
              <a:buAutoNum type="arabicPeriod"/>
            </a:pPr>
            <a:r>
              <a:rPr lang="es-CO" dirty="0"/>
              <a:t>Una descripción de la responsabilidad de la escuela en proveer un </a:t>
            </a:r>
            <a:r>
              <a:rPr lang="es-CO" dirty="0">
                <a:solidFill>
                  <a:srgbClr val="00B0F0"/>
                </a:solidFill>
              </a:rPr>
              <a:t>plan de estudios</a:t>
            </a:r>
            <a:r>
              <a:rPr lang="es-CO" dirty="0"/>
              <a:t> e instrucción de </a:t>
            </a:r>
            <a:r>
              <a:rPr lang="es-CO" dirty="0">
                <a:solidFill>
                  <a:srgbClr val="00B0F0"/>
                </a:solidFill>
              </a:rPr>
              <a:t>alta calidad</a:t>
            </a:r>
            <a:r>
              <a:rPr lang="es-CO" dirty="0"/>
              <a:t> en un </a:t>
            </a:r>
            <a:r>
              <a:rPr lang="es-CO" dirty="0">
                <a:solidFill>
                  <a:srgbClr val="00B0F0"/>
                </a:solidFill>
              </a:rPr>
              <a:t>ambiente de aprendizaje eficaz y de apoyo</a:t>
            </a:r>
            <a:r>
              <a:rPr lang="es-CO" dirty="0"/>
              <a:t> </a:t>
            </a:r>
            <a:r>
              <a:rPr lang="es-CO" dirty="0">
                <a:solidFill>
                  <a:srgbClr val="FF0000"/>
                </a:solidFill>
              </a:rPr>
              <a:t>para cumplir con las normas académicas para el rendimiento académico</a:t>
            </a:r>
          </a:p>
          <a:p>
            <a:endParaRPr lang="en-US" dirty="0"/>
          </a:p>
        </p:txBody>
      </p:sp>
      <p:sp>
        <p:nvSpPr>
          <p:cNvPr id="3" name="Slide Number Placeholder 2">
            <a:extLst>
              <a:ext uri="{FF2B5EF4-FFF2-40B4-BE49-F238E27FC236}">
                <a16:creationId xmlns:a16="http://schemas.microsoft.com/office/drawing/2014/main" id="{45EBCF71-DC1B-4F39-846C-A89585472DA7}"/>
              </a:ext>
            </a:extLst>
          </p:cNvPr>
          <p:cNvSpPr>
            <a:spLocks noGrp="1"/>
          </p:cNvSpPr>
          <p:nvPr>
            <p:ph type="sldNum" sz="quarter" idx="12"/>
          </p:nvPr>
        </p:nvSpPr>
        <p:spPr/>
        <p:txBody>
          <a:bodyPr/>
          <a:lstStyle/>
          <a:p>
            <a:fld id="{945CAF6A-E3F9-4718-B77C-3AFEE9F98AC1}" type="slidenum">
              <a:rPr lang="en-US" smtClean="0"/>
              <a:pPr/>
              <a:t>15</a:t>
            </a:fld>
            <a:endParaRPr lang="en-US"/>
          </a:p>
        </p:txBody>
      </p:sp>
      <p:grpSp>
        <p:nvGrpSpPr>
          <p:cNvPr id="14" name="Group 13"/>
          <p:cNvGrpSpPr/>
          <p:nvPr/>
        </p:nvGrpSpPr>
        <p:grpSpPr>
          <a:xfrm>
            <a:off x="1460143" y="3977335"/>
            <a:ext cx="3112408" cy="1612492"/>
            <a:chOff x="310696" y="4800600"/>
            <a:chExt cx="3112408" cy="1612492"/>
          </a:xfrm>
        </p:grpSpPr>
        <p:sp>
          <p:nvSpPr>
            <p:cNvPr id="12" name="Rectangle 11">
              <a:extLst>
                <a:ext uri="{FF2B5EF4-FFF2-40B4-BE49-F238E27FC236}">
                  <a16:creationId xmlns:a16="http://schemas.microsoft.com/office/drawing/2014/main" id="{BD3D0B5D-1005-49F7-969D-44362C12FFB8}"/>
                </a:ext>
              </a:extLst>
            </p:cNvPr>
            <p:cNvSpPr/>
            <p:nvPr/>
          </p:nvSpPr>
          <p:spPr>
            <a:xfrm>
              <a:off x="310696" y="5605179"/>
              <a:ext cx="3112408" cy="807913"/>
            </a:xfrm>
            <a:prstGeom prst="rect">
              <a:avLst/>
            </a:prstGeom>
            <a:noFill/>
          </p:spPr>
          <p:txBody>
            <a:bodyPr wrap="square" lIns="68580" tIns="34290" rIns="68580" bIns="34290">
              <a:spAutoFit/>
            </a:bodyPr>
            <a:lstStyle/>
            <a:p>
              <a:pPr algn="ctr"/>
              <a:r>
                <a:rPr lang="en-US" sz="2400" dirty="0">
                  <a:ln w="0"/>
                  <a:effectLst>
                    <a:outerShdw blurRad="38100" dist="19050" dir="2700000" algn="tl" rotWithShape="0">
                      <a:schemeClr val="dk1">
                        <a:alpha val="40000"/>
                      </a:schemeClr>
                    </a:outerShdw>
                  </a:effectLst>
                </a:rPr>
                <a:t>Note the focus on academic achievement.</a:t>
              </a:r>
            </a:p>
          </p:txBody>
        </p:sp>
        <p:pic>
          <p:nvPicPr>
            <p:cNvPr id="6" name="Picture 5" descr="Glasses | Free Stock Photo | Illustration of a pair of glasses | # 162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6220" y="4800600"/>
              <a:ext cx="1301359" cy="1146500"/>
            </a:xfrm>
            <a:prstGeom prst="rect">
              <a:avLst/>
            </a:prstGeom>
          </p:spPr>
        </p:pic>
      </p:grpSp>
      <p:grpSp>
        <p:nvGrpSpPr>
          <p:cNvPr id="13" name="Group 12"/>
          <p:cNvGrpSpPr/>
          <p:nvPr/>
        </p:nvGrpSpPr>
        <p:grpSpPr>
          <a:xfrm>
            <a:off x="7718288" y="3977335"/>
            <a:ext cx="3112408" cy="1612492"/>
            <a:chOff x="310696" y="4800600"/>
            <a:chExt cx="3112408" cy="1612492"/>
          </a:xfrm>
        </p:grpSpPr>
        <p:sp>
          <p:nvSpPr>
            <p:cNvPr id="15" name="Rectangle 14">
              <a:extLst>
                <a:ext uri="{FF2B5EF4-FFF2-40B4-BE49-F238E27FC236}">
                  <a16:creationId xmlns:a16="http://schemas.microsoft.com/office/drawing/2014/main" id="{BD3D0B5D-1005-49F7-969D-44362C12FFB8}"/>
                </a:ext>
              </a:extLst>
            </p:cNvPr>
            <p:cNvSpPr/>
            <p:nvPr/>
          </p:nvSpPr>
          <p:spPr>
            <a:xfrm>
              <a:off x="310696" y="5605179"/>
              <a:ext cx="3112408" cy="807913"/>
            </a:xfrm>
            <a:prstGeom prst="rect">
              <a:avLst/>
            </a:prstGeom>
            <a:noFill/>
          </p:spPr>
          <p:txBody>
            <a:bodyPr wrap="square" lIns="68580" tIns="34290" rIns="68580" bIns="34290">
              <a:normAutofit fontScale="85000" lnSpcReduction="20000"/>
            </a:bodyPr>
            <a:lstStyle/>
            <a:p>
              <a:pPr algn="ctr"/>
              <a:r>
                <a:rPr lang="es-CO" sz="2400">
                  <a:ln w="0"/>
                  <a:effectLst>
                    <a:outerShdw blurRad="38100" dist="19050" dir="2700000" algn="tl" rotWithShape="0">
                      <a:schemeClr val="dk1">
                        <a:alpha val="40000"/>
                      </a:schemeClr>
                    </a:outerShdw>
                  </a:effectLst>
                </a:rPr>
                <a:t>Tenga en cuenta el enfoque en el rendimiento académico.</a:t>
              </a:r>
            </a:p>
          </p:txBody>
        </p:sp>
        <p:pic>
          <p:nvPicPr>
            <p:cNvPr id="16" name="Picture 15" descr="Glasses | Free Stock Photo | Illustration of a pair of glasses | # 162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6220" y="4800600"/>
              <a:ext cx="1301359" cy="1146500"/>
            </a:xfrm>
            <a:prstGeom prst="rect">
              <a:avLst/>
            </a:prstGeom>
          </p:spPr>
        </p:pic>
      </p:grpSp>
      <p:sp>
        <p:nvSpPr>
          <p:cNvPr id="17" name="Title 6"/>
          <p:cNvSpPr txBox="1">
            <a:spLocks/>
          </p:cNvSpPr>
          <p:nvPr/>
        </p:nvSpPr>
        <p:spPr>
          <a:xfrm>
            <a:off x="6274725" y="286603"/>
            <a:ext cx="493775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000" b="1" dirty="0">
                <a:solidFill>
                  <a:srgbClr val="00B0F0"/>
                </a:solidFill>
              </a:rPr>
              <a:t>¿Qué se debe incluir en el Contrato entre la escuela y los padres?</a:t>
            </a:r>
            <a:endParaRPr lang="en-US" sz="4000" b="1" dirty="0">
              <a:solidFill>
                <a:srgbClr val="00B0F0"/>
              </a:solidFill>
            </a:endParaRPr>
          </a:p>
        </p:txBody>
      </p:sp>
      <p:grpSp>
        <p:nvGrpSpPr>
          <p:cNvPr id="23" name="Group 22"/>
          <p:cNvGrpSpPr/>
          <p:nvPr/>
        </p:nvGrpSpPr>
        <p:grpSpPr>
          <a:xfrm>
            <a:off x="4935855" y="4995568"/>
            <a:ext cx="2564129" cy="1464217"/>
            <a:chOff x="5105401" y="805705"/>
            <a:chExt cx="2564129" cy="1464217"/>
          </a:xfrm>
        </p:grpSpPr>
        <p:grpSp>
          <p:nvGrpSpPr>
            <p:cNvPr id="24" name="Group 23"/>
            <p:cNvGrpSpPr/>
            <p:nvPr/>
          </p:nvGrpSpPr>
          <p:grpSpPr>
            <a:xfrm>
              <a:off x="5105401" y="805705"/>
              <a:ext cx="1588963" cy="1464217"/>
              <a:chOff x="9061122" y="-508707"/>
              <a:chExt cx="3433521" cy="3744436"/>
            </a:xfrm>
          </p:grpSpPr>
          <p:pic>
            <p:nvPicPr>
              <p:cNvPr id="26" name="Graphic 6">
                <a:extLst>
                  <a:ext uri="{FF2B5EF4-FFF2-40B4-BE49-F238E27FC236}">
                    <a16:creationId xmlns:a16="http://schemas.microsoft.com/office/drawing/2014/main" id="{BD55A1B4-C7B1-4178-AE4E-92A1A85CE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27" name="TextBox 26"/>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25" name="Rectangle 24"/>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196819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86603"/>
            <a:ext cx="4937758" cy="1450757"/>
          </a:xfrm>
        </p:spPr>
        <p:txBody>
          <a:bodyPr>
            <a:noAutofit/>
          </a:bodyPr>
          <a:lstStyle/>
          <a:p>
            <a:r>
              <a:rPr lang="en-US" sz="4000" b="1" dirty="0">
                <a:solidFill>
                  <a:srgbClr val="00B0F0"/>
                </a:solidFill>
              </a:rPr>
              <a:t>What must be in a School-Parent Compact?</a:t>
            </a:r>
          </a:p>
        </p:txBody>
      </p:sp>
      <p:sp>
        <p:nvSpPr>
          <p:cNvPr id="5" name="Content Placeholder 4"/>
          <p:cNvSpPr>
            <a:spLocks noGrp="1"/>
          </p:cNvSpPr>
          <p:nvPr>
            <p:ph sz="half" idx="1"/>
          </p:nvPr>
        </p:nvSpPr>
        <p:spPr/>
        <p:txBody>
          <a:bodyPr/>
          <a:lstStyle/>
          <a:p>
            <a:pPr marL="342900" indent="-342900">
              <a:buFont typeface="+mj-lt"/>
              <a:buAutoNum type="arabicPeriod" startAt="2"/>
            </a:pPr>
            <a:r>
              <a:rPr lang="en-US" dirty="0"/>
              <a:t>A description of the ways in which each </a:t>
            </a:r>
            <a:r>
              <a:rPr lang="en-US" dirty="0">
                <a:solidFill>
                  <a:srgbClr val="00B0F0"/>
                </a:solidFill>
              </a:rPr>
              <a:t>parent will be responsible for </a:t>
            </a:r>
            <a:r>
              <a:rPr lang="en-US" b="1" dirty="0">
                <a:solidFill>
                  <a:srgbClr val="00B0F0"/>
                </a:solidFill>
              </a:rPr>
              <a:t>supporting</a:t>
            </a:r>
            <a:r>
              <a:rPr lang="en-US" dirty="0">
                <a:solidFill>
                  <a:srgbClr val="00B0F0"/>
                </a:solidFill>
              </a:rPr>
              <a:t> their </a:t>
            </a:r>
            <a:r>
              <a:rPr lang="en-US" dirty="0">
                <a:solidFill>
                  <a:srgbClr val="FF0000"/>
                </a:solidFill>
              </a:rPr>
              <a:t>children's learning</a:t>
            </a:r>
            <a:r>
              <a:rPr lang="en-US" dirty="0"/>
              <a:t>,</a:t>
            </a:r>
            <a:r>
              <a:rPr lang="en-US" dirty="0">
                <a:solidFill>
                  <a:srgbClr val="00B0F0"/>
                </a:solidFill>
              </a:rPr>
              <a:t> </a:t>
            </a:r>
            <a:r>
              <a:rPr lang="en-US" dirty="0"/>
              <a:t>such</a:t>
            </a:r>
            <a:r>
              <a:rPr lang="en-US" dirty="0">
                <a:solidFill>
                  <a:srgbClr val="00B0F0"/>
                </a:solidFill>
              </a:rPr>
              <a:t> </a:t>
            </a:r>
            <a:r>
              <a:rPr lang="en-US" dirty="0"/>
              <a:t> as:</a:t>
            </a:r>
          </a:p>
          <a:p>
            <a:pPr lvl="1"/>
            <a:r>
              <a:rPr lang="en-US" dirty="0"/>
              <a:t>monitoring attendance </a:t>
            </a:r>
          </a:p>
          <a:p>
            <a:pPr lvl="1"/>
            <a:r>
              <a:rPr lang="en-US" dirty="0"/>
              <a:t>monitoring homework completion</a:t>
            </a:r>
          </a:p>
          <a:p>
            <a:pPr lvl="1"/>
            <a:r>
              <a:rPr lang="en-US" dirty="0"/>
              <a:t>volunteering in their child's classroom</a:t>
            </a:r>
          </a:p>
          <a:p>
            <a:pPr lvl="1"/>
            <a:r>
              <a:rPr lang="en-US" dirty="0"/>
              <a:t>participating, as appropriate, in decisions relating to the education of their children and positive use of extracurricular time</a:t>
            </a:r>
          </a:p>
          <a:p>
            <a:endParaRPr lang="en-US" dirty="0"/>
          </a:p>
        </p:txBody>
      </p:sp>
      <p:sp>
        <p:nvSpPr>
          <p:cNvPr id="13" name="Content Placeholder 12"/>
          <p:cNvSpPr>
            <a:spLocks noGrp="1"/>
          </p:cNvSpPr>
          <p:nvPr>
            <p:ph sz="half" idx="2"/>
          </p:nvPr>
        </p:nvSpPr>
        <p:spPr/>
        <p:txBody>
          <a:bodyPr/>
          <a:lstStyle/>
          <a:p>
            <a:pPr marL="342900" indent="-342900">
              <a:buFont typeface="+mj-lt"/>
              <a:buAutoNum type="arabicPeriod" startAt="2"/>
            </a:pPr>
            <a:r>
              <a:rPr lang="es-CO" dirty="0"/>
              <a:t>Una descripción de las maneras en que cada </a:t>
            </a:r>
            <a:r>
              <a:rPr lang="es-CO" dirty="0">
                <a:solidFill>
                  <a:srgbClr val="00B0F0"/>
                </a:solidFill>
              </a:rPr>
              <a:t>padre se hará responsable por </a:t>
            </a:r>
            <a:r>
              <a:rPr lang="es-CO" b="1" dirty="0">
                <a:solidFill>
                  <a:srgbClr val="00B0F0"/>
                </a:solidFill>
              </a:rPr>
              <a:t>apoyar</a:t>
            </a:r>
            <a:r>
              <a:rPr lang="es-CO" dirty="0">
                <a:solidFill>
                  <a:srgbClr val="00B0F0"/>
                </a:solidFill>
              </a:rPr>
              <a:t> el</a:t>
            </a:r>
            <a:r>
              <a:rPr lang="es-CO" dirty="0"/>
              <a:t> </a:t>
            </a:r>
            <a:r>
              <a:rPr lang="es-CO" dirty="0">
                <a:solidFill>
                  <a:srgbClr val="FF0000"/>
                </a:solidFill>
              </a:rPr>
              <a:t>aprendizaje de sus hijos</a:t>
            </a:r>
            <a:r>
              <a:rPr lang="es-CO" dirty="0"/>
              <a:t>, por ejemplo:</a:t>
            </a:r>
          </a:p>
          <a:p>
            <a:pPr lvl="1"/>
            <a:r>
              <a:rPr lang="es-CO" dirty="0"/>
              <a:t>supervisar la asistencia </a:t>
            </a:r>
          </a:p>
          <a:p>
            <a:pPr lvl="1"/>
            <a:r>
              <a:rPr lang="es-CO" dirty="0"/>
              <a:t>supervisar que terminen las tareas</a:t>
            </a:r>
          </a:p>
          <a:p>
            <a:pPr lvl="1"/>
            <a:r>
              <a:rPr lang="es-CO" dirty="0"/>
              <a:t>ser voluntarios en la clase de sus hijos</a:t>
            </a:r>
          </a:p>
          <a:p>
            <a:pPr lvl="1"/>
            <a:r>
              <a:rPr lang="es-CO" dirty="0"/>
              <a:t>participar, según sea apropiado, en las decisiones relacionadas a la educación de sus hijos y uso positivo del tiempo extracurricular</a:t>
            </a:r>
          </a:p>
          <a:p>
            <a:endParaRPr lang="en-US" dirty="0"/>
          </a:p>
        </p:txBody>
      </p:sp>
      <p:sp>
        <p:nvSpPr>
          <p:cNvPr id="3" name="Slide Number Placeholder 2">
            <a:extLst>
              <a:ext uri="{FF2B5EF4-FFF2-40B4-BE49-F238E27FC236}">
                <a16:creationId xmlns:a16="http://schemas.microsoft.com/office/drawing/2014/main" id="{45EBCF71-DC1B-4F39-846C-A89585472DA7}"/>
              </a:ext>
            </a:extLst>
          </p:cNvPr>
          <p:cNvSpPr>
            <a:spLocks noGrp="1"/>
          </p:cNvSpPr>
          <p:nvPr>
            <p:ph type="sldNum" sz="quarter" idx="12"/>
          </p:nvPr>
        </p:nvSpPr>
        <p:spPr/>
        <p:txBody>
          <a:bodyPr/>
          <a:lstStyle/>
          <a:p>
            <a:fld id="{945CAF6A-E3F9-4718-B77C-3AFEE9F98AC1}" type="slidenum">
              <a:rPr lang="en-US" smtClean="0"/>
              <a:pPr/>
              <a:t>16</a:t>
            </a:fld>
            <a:endParaRPr lang="en-US"/>
          </a:p>
        </p:txBody>
      </p:sp>
      <p:sp>
        <p:nvSpPr>
          <p:cNvPr id="9" name="Content Placeholder 7"/>
          <p:cNvSpPr txBox="1">
            <a:spLocks/>
          </p:cNvSpPr>
          <p:nvPr/>
        </p:nvSpPr>
        <p:spPr>
          <a:xfrm>
            <a:off x="4206527" y="2122170"/>
            <a:ext cx="3565873" cy="462285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342900" indent="-342900">
              <a:buFont typeface="+mj-lt"/>
              <a:buAutoNum type="arabicPeriod" startAt="2"/>
            </a:pPr>
            <a:endParaRPr lang="en-US" dirty="0"/>
          </a:p>
        </p:txBody>
      </p:sp>
      <p:sp>
        <p:nvSpPr>
          <p:cNvPr id="2" name="TextBox 1"/>
          <p:cNvSpPr txBox="1"/>
          <p:nvPr/>
        </p:nvSpPr>
        <p:spPr>
          <a:xfrm>
            <a:off x="9906000" y="6470704"/>
            <a:ext cx="1676400" cy="369332"/>
          </a:xfrm>
          <a:prstGeom prst="rect">
            <a:avLst/>
          </a:prstGeom>
          <a:noFill/>
        </p:spPr>
        <p:txBody>
          <a:bodyPr wrap="square" rtlCol="0">
            <a:spAutoFit/>
          </a:bodyPr>
          <a:lstStyle/>
          <a:p>
            <a:r>
              <a:rPr lang="en-US" dirty="0"/>
              <a:t>V</a:t>
            </a:r>
          </a:p>
        </p:txBody>
      </p:sp>
      <p:sp>
        <p:nvSpPr>
          <p:cNvPr id="15" name="Title 6"/>
          <p:cNvSpPr txBox="1">
            <a:spLocks/>
          </p:cNvSpPr>
          <p:nvPr/>
        </p:nvSpPr>
        <p:spPr>
          <a:xfrm>
            <a:off x="6274725" y="286603"/>
            <a:ext cx="493775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000" b="1" dirty="0">
                <a:solidFill>
                  <a:srgbClr val="00B0F0"/>
                </a:solidFill>
              </a:rPr>
              <a:t>¿Qué se debe incluir en el Contrato entre la escuela y los padres?</a:t>
            </a:r>
            <a:endParaRPr lang="en-US" sz="4000" b="1" dirty="0">
              <a:solidFill>
                <a:srgbClr val="00B0F0"/>
              </a:solidFill>
            </a:endParaRPr>
          </a:p>
        </p:txBody>
      </p:sp>
      <p:grpSp>
        <p:nvGrpSpPr>
          <p:cNvPr id="14" name="Group 13"/>
          <p:cNvGrpSpPr/>
          <p:nvPr/>
        </p:nvGrpSpPr>
        <p:grpSpPr>
          <a:xfrm>
            <a:off x="4935855" y="4995568"/>
            <a:ext cx="2564129" cy="1464217"/>
            <a:chOff x="5105401" y="805705"/>
            <a:chExt cx="2564129" cy="1464217"/>
          </a:xfrm>
        </p:grpSpPr>
        <p:grpSp>
          <p:nvGrpSpPr>
            <p:cNvPr id="21" name="Group 20"/>
            <p:cNvGrpSpPr/>
            <p:nvPr/>
          </p:nvGrpSpPr>
          <p:grpSpPr>
            <a:xfrm>
              <a:off x="5105401" y="805705"/>
              <a:ext cx="1588963" cy="1464217"/>
              <a:chOff x="9061122" y="-508707"/>
              <a:chExt cx="3433521" cy="3744436"/>
            </a:xfrm>
          </p:grpSpPr>
          <p:pic>
            <p:nvPicPr>
              <p:cNvPr id="23" name="Graphic 6">
                <a:extLst>
                  <a:ext uri="{FF2B5EF4-FFF2-40B4-BE49-F238E27FC236}">
                    <a16:creationId xmlns:a16="http://schemas.microsoft.com/office/drawing/2014/main" id="{BD55A1B4-C7B1-4178-AE4E-92A1A85CE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24" name="TextBox 23"/>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22" name="Rectangle 21"/>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340180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86603"/>
            <a:ext cx="4937758" cy="1450757"/>
          </a:xfrm>
        </p:spPr>
        <p:txBody>
          <a:bodyPr>
            <a:noAutofit/>
          </a:bodyPr>
          <a:lstStyle/>
          <a:p>
            <a:r>
              <a:rPr lang="en-US" sz="4000" b="1" dirty="0">
                <a:solidFill>
                  <a:srgbClr val="00B0F0"/>
                </a:solidFill>
              </a:rPr>
              <a:t>What must be in a School-Parent Compact?</a:t>
            </a:r>
          </a:p>
        </p:txBody>
      </p:sp>
      <p:sp>
        <p:nvSpPr>
          <p:cNvPr id="5" name="Content Placeholder 4"/>
          <p:cNvSpPr>
            <a:spLocks noGrp="1"/>
          </p:cNvSpPr>
          <p:nvPr>
            <p:ph sz="half" idx="1"/>
          </p:nvPr>
        </p:nvSpPr>
        <p:spPr/>
        <p:txBody>
          <a:bodyPr/>
          <a:lstStyle/>
          <a:p>
            <a:pPr marL="457200" indent="-457200">
              <a:buFont typeface="+mj-lt"/>
              <a:buAutoNum type="arabicPeriod" startAt="3"/>
            </a:pPr>
            <a:r>
              <a:rPr lang="en-US" dirty="0"/>
              <a:t>Address the </a:t>
            </a:r>
            <a:r>
              <a:rPr lang="en-US" dirty="0">
                <a:solidFill>
                  <a:srgbClr val="00B0F0"/>
                </a:solidFill>
              </a:rPr>
              <a:t>importance of communication between teachers and parents on an ongoing basis </a:t>
            </a:r>
            <a:r>
              <a:rPr lang="en-US" dirty="0"/>
              <a:t>through, at a minimum — </a:t>
            </a:r>
          </a:p>
          <a:p>
            <a:pPr lvl="1"/>
            <a:r>
              <a:rPr lang="en-US" dirty="0"/>
              <a:t>parent-teacher conferences</a:t>
            </a:r>
          </a:p>
          <a:p>
            <a:pPr lvl="1"/>
            <a:r>
              <a:rPr lang="en-US" dirty="0"/>
              <a:t>frequent reports to parents on their children's progress</a:t>
            </a:r>
          </a:p>
          <a:p>
            <a:pPr lvl="1"/>
            <a:r>
              <a:rPr lang="en-US" dirty="0"/>
              <a:t>reasonable access to staff</a:t>
            </a:r>
          </a:p>
          <a:p>
            <a:pPr lvl="1"/>
            <a:r>
              <a:rPr lang="en-US" dirty="0"/>
              <a:t>opportunities to volunteer and participate in their child's class </a:t>
            </a:r>
          </a:p>
          <a:p>
            <a:pPr lvl="1"/>
            <a:r>
              <a:rPr lang="en-US" dirty="0"/>
              <a:t>opportunities to observe of classroom activities</a:t>
            </a:r>
          </a:p>
          <a:p>
            <a:endParaRPr lang="en-US" dirty="0"/>
          </a:p>
        </p:txBody>
      </p:sp>
      <p:sp>
        <p:nvSpPr>
          <p:cNvPr id="13" name="Content Placeholder 12"/>
          <p:cNvSpPr>
            <a:spLocks noGrp="1"/>
          </p:cNvSpPr>
          <p:nvPr>
            <p:ph sz="half" idx="2"/>
          </p:nvPr>
        </p:nvSpPr>
        <p:spPr/>
        <p:txBody>
          <a:bodyPr/>
          <a:lstStyle/>
          <a:p>
            <a:pPr marL="457200" indent="-457200">
              <a:buFont typeface="+mj-lt"/>
              <a:buAutoNum type="arabicPeriod" startAt="3"/>
            </a:pPr>
            <a:r>
              <a:rPr lang="es-CO" dirty="0"/>
              <a:t>Abordar la importancia de la </a:t>
            </a:r>
            <a:r>
              <a:rPr lang="es-CO" dirty="0">
                <a:solidFill>
                  <a:srgbClr val="00B0F0"/>
                </a:solidFill>
              </a:rPr>
              <a:t>comunicación entre los maestros y los padres</a:t>
            </a:r>
            <a:r>
              <a:rPr lang="es-CO" dirty="0"/>
              <a:t> </a:t>
            </a:r>
            <a:r>
              <a:rPr lang="es-CO" dirty="0">
                <a:solidFill>
                  <a:srgbClr val="00B0F0"/>
                </a:solidFill>
              </a:rPr>
              <a:t>de manera continua</a:t>
            </a:r>
            <a:r>
              <a:rPr lang="es-CO" dirty="0"/>
              <a:t> mediante, por lo mínimo— </a:t>
            </a:r>
          </a:p>
          <a:p>
            <a:pPr lvl="1"/>
            <a:r>
              <a:rPr lang="es-CO" dirty="0"/>
              <a:t>conferencias entre padres y maestros</a:t>
            </a:r>
          </a:p>
          <a:p>
            <a:pPr lvl="1"/>
            <a:r>
              <a:rPr lang="es-CO" dirty="0"/>
              <a:t>informes frecuentes a los padres en relación al progreso de su estudiante</a:t>
            </a:r>
          </a:p>
          <a:p>
            <a:pPr lvl="1"/>
            <a:r>
              <a:rPr lang="es-CO" dirty="0"/>
              <a:t>acceso razonable al personal</a:t>
            </a:r>
          </a:p>
          <a:p>
            <a:pPr lvl="1"/>
            <a:r>
              <a:rPr lang="es-CO" dirty="0"/>
              <a:t>oportunidades para ser voluntarios y participar en la clase de su hijo </a:t>
            </a:r>
          </a:p>
          <a:p>
            <a:pPr lvl="1"/>
            <a:r>
              <a:rPr lang="es-CO" dirty="0"/>
              <a:t>Oportunidades para observar las actividades en los salones de clases</a:t>
            </a:r>
          </a:p>
          <a:p>
            <a:endParaRPr lang="en-US" dirty="0"/>
          </a:p>
        </p:txBody>
      </p:sp>
      <p:sp>
        <p:nvSpPr>
          <p:cNvPr id="3" name="Slide Number Placeholder 2">
            <a:extLst>
              <a:ext uri="{FF2B5EF4-FFF2-40B4-BE49-F238E27FC236}">
                <a16:creationId xmlns:a16="http://schemas.microsoft.com/office/drawing/2014/main" id="{45EBCF71-DC1B-4F39-846C-A89585472DA7}"/>
              </a:ext>
            </a:extLst>
          </p:cNvPr>
          <p:cNvSpPr>
            <a:spLocks noGrp="1"/>
          </p:cNvSpPr>
          <p:nvPr>
            <p:ph type="sldNum" sz="quarter" idx="12"/>
          </p:nvPr>
        </p:nvSpPr>
        <p:spPr/>
        <p:txBody>
          <a:bodyPr/>
          <a:lstStyle/>
          <a:p>
            <a:fld id="{945CAF6A-E3F9-4718-B77C-3AFEE9F98AC1}" type="slidenum">
              <a:rPr lang="en-US" smtClean="0"/>
              <a:pPr/>
              <a:t>17</a:t>
            </a:fld>
            <a:endParaRPr lang="en-US"/>
          </a:p>
        </p:txBody>
      </p:sp>
      <p:sp>
        <p:nvSpPr>
          <p:cNvPr id="15" name="Title 6"/>
          <p:cNvSpPr txBox="1">
            <a:spLocks/>
          </p:cNvSpPr>
          <p:nvPr/>
        </p:nvSpPr>
        <p:spPr>
          <a:xfrm>
            <a:off x="6274725" y="286603"/>
            <a:ext cx="493775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000" b="1" dirty="0">
                <a:solidFill>
                  <a:srgbClr val="00B0F0"/>
                </a:solidFill>
              </a:rPr>
              <a:t>¿Qué se debe incluir en el Contrato entre la escuela y los padres?</a:t>
            </a:r>
            <a:endParaRPr lang="en-US" sz="4000" b="1" dirty="0">
              <a:solidFill>
                <a:srgbClr val="00B0F0"/>
              </a:solidFill>
            </a:endParaRPr>
          </a:p>
        </p:txBody>
      </p:sp>
      <p:grpSp>
        <p:nvGrpSpPr>
          <p:cNvPr id="12" name="Group 11"/>
          <p:cNvGrpSpPr/>
          <p:nvPr/>
        </p:nvGrpSpPr>
        <p:grpSpPr>
          <a:xfrm>
            <a:off x="4935855" y="4995568"/>
            <a:ext cx="2564129" cy="1464217"/>
            <a:chOff x="5105401" y="805705"/>
            <a:chExt cx="2564129" cy="1464217"/>
          </a:xfrm>
        </p:grpSpPr>
        <p:grpSp>
          <p:nvGrpSpPr>
            <p:cNvPr id="14" name="Group 13"/>
            <p:cNvGrpSpPr/>
            <p:nvPr/>
          </p:nvGrpSpPr>
          <p:grpSpPr>
            <a:xfrm>
              <a:off x="5105401" y="805705"/>
              <a:ext cx="1588963" cy="1464217"/>
              <a:chOff x="9061122" y="-508707"/>
              <a:chExt cx="3433521" cy="3744436"/>
            </a:xfrm>
          </p:grpSpPr>
          <p:pic>
            <p:nvPicPr>
              <p:cNvPr id="22" name="Graphic 6">
                <a:extLst>
                  <a:ext uri="{FF2B5EF4-FFF2-40B4-BE49-F238E27FC236}">
                    <a16:creationId xmlns:a16="http://schemas.microsoft.com/office/drawing/2014/main" id="{BD55A1B4-C7B1-4178-AE4E-92A1A85CE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23" name="TextBox 22"/>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21" name="Rectangle 20"/>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255610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b="1" dirty="0">
                <a:solidFill>
                  <a:srgbClr val="00B0F0"/>
                </a:solidFill>
              </a:rPr>
              <a:t>What does the compact look like?</a:t>
            </a:r>
            <a:br>
              <a:rPr lang="en-US" sz="4900" b="1" dirty="0">
                <a:solidFill>
                  <a:srgbClr val="00B0F0"/>
                </a:solidFill>
              </a:rPr>
            </a:br>
            <a:r>
              <a:rPr lang="es-CO" sz="4900" b="1" dirty="0">
                <a:solidFill>
                  <a:srgbClr val="00B0F0"/>
                </a:solidFill>
              </a:rPr>
              <a:t>¿Cómo es el contrato?</a:t>
            </a:r>
            <a:endParaRPr lang="en-US" sz="4900" b="1" dirty="0">
              <a:solidFill>
                <a:srgbClr val="00B0F0"/>
              </a:solidFill>
            </a:endParaRPr>
          </a:p>
        </p:txBody>
      </p:sp>
      <p:pic>
        <p:nvPicPr>
          <p:cNvPr id="18" name="Content Placeholder 5">
            <a:extLst>
              <a:ext uri="{FF2B5EF4-FFF2-40B4-BE49-F238E27FC236}">
                <a16:creationId xmlns:a16="http://schemas.microsoft.com/office/drawing/2014/main" id="{1D956424-E695-4A14-A49A-D28E276C4894}"/>
              </a:ext>
            </a:extLst>
          </p:cNvPr>
          <p:cNvPicPr>
            <a:picLocks noGrp="1" noChangeAspect="1"/>
          </p:cNvPicPr>
          <p:nvPr>
            <p:ph sz="half" idx="1"/>
          </p:nvPr>
        </p:nvPicPr>
        <p:blipFill>
          <a:blip r:embed="rId3"/>
          <a:stretch>
            <a:fillRect/>
          </a:stretch>
        </p:blipFill>
        <p:spPr>
          <a:xfrm>
            <a:off x="8017476" y="2026509"/>
            <a:ext cx="3298222" cy="3956647"/>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17" name="Content Placeholder 11" descr="A screenshot of text&#10;&#10;Description generated with very high confidence">
            <a:extLst>
              <a:ext uri="{FF2B5EF4-FFF2-40B4-BE49-F238E27FC236}">
                <a16:creationId xmlns:a16="http://schemas.microsoft.com/office/drawing/2014/main" id="{E0B279CC-D4D5-45AE-AFF5-4235DE70994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19646" y="2026509"/>
            <a:ext cx="5833872" cy="3781805"/>
          </a:xfrm>
        </p:spPr>
      </p:pic>
      <p:sp>
        <p:nvSpPr>
          <p:cNvPr id="4" name="Slide Number Placeholder 3"/>
          <p:cNvSpPr>
            <a:spLocks noGrp="1"/>
          </p:cNvSpPr>
          <p:nvPr>
            <p:ph type="sldNum" sz="quarter" idx="12"/>
          </p:nvPr>
        </p:nvSpPr>
        <p:spPr/>
        <p:txBody>
          <a:bodyPr/>
          <a:lstStyle/>
          <a:p>
            <a:fld id="{945CAF6A-E3F9-4718-B77C-3AFEE9F98AC1}" type="slidenum">
              <a:rPr lang="en-US" smtClean="0"/>
              <a:pPr/>
              <a:t>18</a:t>
            </a:fld>
            <a:endParaRPr lang="en-US"/>
          </a:p>
        </p:txBody>
      </p:sp>
      <p:sp>
        <p:nvSpPr>
          <p:cNvPr id="14" name="&quot;Not Allowed&quot; Symbol 13">
            <a:extLst>
              <a:ext uri="{FF2B5EF4-FFF2-40B4-BE49-F238E27FC236}">
                <a16:creationId xmlns:a16="http://schemas.microsoft.com/office/drawing/2014/main" id="{B494C6F1-016A-44D6-991E-362EF25FACA6}"/>
              </a:ext>
            </a:extLst>
          </p:cNvPr>
          <p:cNvSpPr/>
          <p:nvPr/>
        </p:nvSpPr>
        <p:spPr>
          <a:xfrm>
            <a:off x="7757928" y="2213989"/>
            <a:ext cx="3566735" cy="3451172"/>
          </a:xfrm>
          <a:prstGeom prst="noSmoking">
            <a:avLst>
              <a:gd name="adj" fmla="val 14092"/>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solidFill>
                <a:schemeClr val="tx1"/>
              </a:solidFill>
            </a:endParaRPr>
          </a:p>
        </p:txBody>
      </p:sp>
      <p:sp>
        <p:nvSpPr>
          <p:cNvPr id="15" name="Rectangle 14">
            <a:extLst>
              <a:ext uri="{FF2B5EF4-FFF2-40B4-BE49-F238E27FC236}">
                <a16:creationId xmlns:a16="http://schemas.microsoft.com/office/drawing/2014/main" id="{62073119-5020-4227-B1A0-53FD5AE89923}"/>
              </a:ext>
            </a:extLst>
          </p:cNvPr>
          <p:cNvSpPr/>
          <p:nvPr/>
        </p:nvSpPr>
        <p:spPr>
          <a:xfrm>
            <a:off x="1019646" y="5734096"/>
            <a:ext cx="7205472" cy="738664"/>
          </a:xfrm>
          <a:prstGeom prst="rect">
            <a:avLst/>
          </a:prstGeom>
        </p:spPr>
        <p:txBody>
          <a:bodyPr wrap="square">
            <a:spAutoFit/>
          </a:bodyPr>
          <a:lstStyle/>
          <a:p>
            <a:r>
              <a:rPr lang="en-US" sz="1400" dirty="0"/>
              <a:t>State Template found here/</a:t>
            </a:r>
            <a:r>
              <a:rPr lang="es-CO" sz="1400" dirty="0"/>
              <a:t> Ejemplar del estado en el siguiente enlace: </a:t>
            </a:r>
            <a:r>
              <a:rPr lang="en-US" sz="1400" dirty="0"/>
              <a:t>: </a:t>
            </a:r>
            <a:r>
              <a:rPr lang="en-US" sz="1400" dirty="0">
                <a:hlinkClick r:id="rId5"/>
              </a:rPr>
              <a:t>http://www.cde.ca.gov/sp/sw/t1/parentfamilyinvolve.asp</a:t>
            </a:r>
            <a:endParaRPr lang="en-US" sz="1400" dirty="0"/>
          </a:p>
          <a:p>
            <a:endParaRPr lang="en-US" sz="1400" dirty="0"/>
          </a:p>
        </p:txBody>
      </p:sp>
      <p:grpSp>
        <p:nvGrpSpPr>
          <p:cNvPr id="9" name="Group 8"/>
          <p:cNvGrpSpPr/>
          <p:nvPr/>
        </p:nvGrpSpPr>
        <p:grpSpPr>
          <a:xfrm>
            <a:off x="9526055" y="217668"/>
            <a:ext cx="2564129" cy="1464217"/>
            <a:chOff x="5105401" y="805705"/>
            <a:chExt cx="2564129" cy="1464217"/>
          </a:xfrm>
        </p:grpSpPr>
        <p:grpSp>
          <p:nvGrpSpPr>
            <p:cNvPr id="10" name="Group 9"/>
            <p:cNvGrpSpPr/>
            <p:nvPr/>
          </p:nvGrpSpPr>
          <p:grpSpPr>
            <a:xfrm>
              <a:off x="5105401" y="805705"/>
              <a:ext cx="1588963" cy="1464217"/>
              <a:chOff x="9061122" y="-508707"/>
              <a:chExt cx="3433521" cy="3744436"/>
            </a:xfrm>
          </p:grpSpPr>
          <p:pic>
            <p:nvPicPr>
              <p:cNvPr id="12" name="Graphic 6">
                <a:extLst>
                  <a:ext uri="{FF2B5EF4-FFF2-40B4-BE49-F238E27FC236}">
                    <a16:creationId xmlns:a16="http://schemas.microsoft.com/office/drawing/2014/main" id="{BD55A1B4-C7B1-4178-AE4E-92A1A85CE8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16" name="TextBox 15"/>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11" name="Rectangle 10"/>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22107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33400" y="685800"/>
            <a:ext cx="4572000" cy="4572000"/>
          </a:xfrm>
          <a:prstGeom prst="ellipse">
            <a:avLst/>
          </a:prstGeom>
          <a:solidFill>
            <a:srgbClr val="E37C3D">
              <a:alpha val="50196"/>
            </a:srgbClr>
          </a:solidFill>
          <a:ln>
            <a:noFill/>
          </a:ln>
        </p:spPr>
        <p:txBody>
          <a:bodyPr wrap="square" lIns="0" tIns="0" rIns="0" bIns="0" anchor="ctr">
            <a:spAutoFit/>
          </a:bodyPr>
          <a:lstStyle/>
          <a:p>
            <a:pPr algn="ctr"/>
            <a:r>
              <a:rPr lang="en-US" sz="3200" dirty="0"/>
              <a:t>How do schools engage with parents around the Policy and Compact? </a:t>
            </a:r>
          </a:p>
        </p:txBody>
      </p:sp>
      <p:sp>
        <p:nvSpPr>
          <p:cNvPr id="6" name="Oval 5"/>
          <p:cNvSpPr/>
          <p:nvPr/>
        </p:nvSpPr>
        <p:spPr>
          <a:xfrm>
            <a:off x="6553200" y="838200"/>
            <a:ext cx="4572000" cy="4572000"/>
          </a:xfrm>
          <a:prstGeom prst="ellipse">
            <a:avLst/>
          </a:prstGeom>
          <a:solidFill>
            <a:srgbClr val="E37C3D">
              <a:alpha val="50196"/>
            </a:srgbClr>
          </a:solidFill>
          <a:ln>
            <a:noFill/>
          </a:ln>
        </p:spPr>
        <p:txBody>
          <a:bodyPr wrap="square" lIns="0" tIns="0" rIns="0" bIns="0" anchor="ctr">
            <a:normAutofit/>
          </a:bodyPr>
          <a:lstStyle/>
          <a:p>
            <a:pPr algn="ctr"/>
            <a:r>
              <a:rPr lang="es-CO" sz="2800" dirty="0"/>
              <a:t>¿De qué manera hablan las escuelas con los padres en relación a la política y el contrato? </a:t>
            </a:r>
          </a:p>
        </p:txBody>
      </p:sp>
      <p:sp>
        <p:nvSpPr>
          <p:cNvPr id="7" name="Oval 6"/>
          <p:cNvSpPr/>
          <p:nvPr/>
        </p:nvSpPr>
        <p:spPr>
          <a:xfrm>
            <a:off x="3733800" y="4114800"/>
            <a:ext cx="2209800" cy="205740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solidFill>
                  <a:schemeClr val="tx1"/>
                </a:solidFill>
              </a:rPr>
              <a:t>We call it </a:t>
            </a:r>
            <a:r>
              <a:rPr lang="en-US" sz="2800" dirty="0" err="1">
                <a:solidFill>
                  <a:schemeClr val="tx1"/>
                </a:solidFill>
              </a:rPr>
              <a:t>D.A.D</a:t>
            </a:r>
            <a:r>
              <a:rPr lang="en-US" sz="2800" dirty="0">
                <a:solidFill>
                  <a:schemeClr val="tx1"/>
                </a:solidFill>
              </a:rPr>
              <a:t>.</a:t>
            </a:r>
          </a:p>
        </p:txBody>
      </p:sp>
      <p:sp>
        <p:nvSpPr>
          <p:cNvPr id="8" name="Oval 7"/>
          <p:cNvSpPr/>
          <p:nvPr/>
        </p:nvSpPr>
        <p:spPr>
          <a:xfrm>
            <a:off x="9906000" y="3947160"/>
            <a:ext cx="2133600" cy="220980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200" dirty="0">
                <a:solidFill>
                  <a:schemeClr val="tx1"/>
                </a:solidFill>
              </a:rPr>
              <a:t>En inglés, se conoce el concepto como </a:t>
            </a:r>
            <a:r>
              <a:rPr lang="es-CO" sz="2200" dirty="0" err="1">
                <a:solidFill>
                  <a:schemeClr val="tx1"/>
                </a:solidFill>
              </a:rPr>
              <a:t>D.A.D</a:t>
            </a:r>
            <a:r>
              <a:rPr lang="es-CO" sz="2200" dirty="0">
                <a:solidFill>
                  <a:schemeClr val="tx1"/>
                </a:solidFill>
              </a:rPr>
              <a:t>.</a:t>
            </a:r>
          </a:p>
        </p:txBody>
      </p:sp>
      <p:grpSp>
        <p:nvGrpSpPr>
          <p:cNvPr id="9" name="Group 8"/>
          <p:cNvGrpSpPr/>
          <p:nvPr/>
        </p:nvGrpSpPr>
        <p:grpSpPr>
          <a:xfrm>
            <a:off x="4966336" y="-46309"/>
            <a:ext cx="2564129" cy="1464217"/>
            <a:chOff x="5105401" y="805705"/>
            <a:chExt cx="2564129" cy="1464217"/>
          </a:xfrm>
        </p:grpSpPr>
        <p:grpSp>
          <p:nvGrpSpPr>
            <p:cNvPr id="10" name="Group 9"/>
            <p:cNvGrpSpPr/>
            <p:nvPr/>
          </p:nvGrpSpPr>
          <p:grpSpPr>
            <a:xfrm>
              <a:off x="5105401" y="805705"/>
              <a:ext cx="1588963" cy="1464217"/>
              <a:chOff x="9061122" y="-508707"/>
              <a:chExt cx="3433521" cy="3744436"/>
            </a:xfrm>
          </p:grpSpPr>
          <p:pic>
            <p:nvPicPr>
              <p:cNvPr id="12" name="Graphic 6">
                <a:extLst>
                  <a:ext uri="{FF2B5EF4-FFF2-40B4-BE49-F238E27FC236}">
                    <a16:creationId xmlns:a16="http://schemas.microsoft.com/office/drawing/2014/main" id="{BD55A1B4-C7B1-4178-AE4E-92A1A85CE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13" name="TextBox 12"/>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11" name="Rectangle 10"/>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264032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6603"/>
            <a:ext cx="5029200" cy="1450757"/>
          </a:xfrm>
        </p:spPr>
        <p:txBody>
          <a:bodyPr/>
          <a:lstStyle/>
          <a:p>
            <a:r>
              <a:rPr lang="en-US" dirty="0">
                <a:solidFill>
                  <a:srgbClr val="00B0F0"/>
                </a:solidFill>
              </a:rPr>
              <a:t>Objectives</a:t>
            </a:r>
          </a:p>
        </p:txBody>
      </p:sp>
      <p:sp>
        <p:nvSpPr>
          <p:cNvPr id="3" name="Content Placeholder 2"/>
          <p:cNvSpPr>
            <a:spLocks noGrp="1"/>
          </p:cNvSpPr>
          <p:nvPr>
            <p:ph sz="half" idx="1"/>
          </p:nvPr>
        </p:nvSpPr>
        <p:spPr>
          <a:xfrm>
            <a:off x="381000" y="2003824"/>
            <a:ext cx="4937760" cy="4023360"/>
          </a:xfrm>
        </p:spPr>
        <p:txBody>
          <a:bodyPr>
            <a:normAutofit fontScale="92500" lnSpcReduction="20000"/>
          </a:bodyPr>
          <a:lstStyle/>
          <a:p>
            <a:pPr marL="512763" indent="-512763">
              <a:buFont typeface="Wingdings" panose="05000000000000000000" pitchFamily="2" charset="2"/>
              <a:buChar char="v"/>
            </a:pPr>
            <a:r>
              <a:rPr lang="en-US" sz="2400" dirty="0"/>
              <a:t>Learn how to engage families, in ways to shift from compliance to empowering activities for families.</a:t>
            </a:r>
          </a:p>
          <a:p>
            <a:pPr marL="512763" indent="-512763">
              <a:buFont typeface="Wingdings" panose="05000000000000000000" pitchFamily="2" charset="2"/>
              <a:buChar char="v"/>
            </a:pPr>
            <a:r>
              <a:rPr lang="en-US" sz="2400" dirty="0"/>
              <a:t>Learn about Title I parent engagement requirements under the Every Student Succeeds Act (ESSA)</a:t>
            </a:r>
          </a:p>
          <a:p>
            <a:pPr marL="512763" indent="-512763">
              <a:buFont typeface="Wingdings" panose="05000000000000000000" pitchFamily="2" charset="2"/>
              <a:buChar char="v"/>
            </a:pPr>
            <a:r>
              <a:rPr lang="en-US" sz="2400" dirty="0"/>
              <a:t>Understand the required components of the Parent and Family Engagement Policy and School-Parent Compact</a:t>
            </a:r>
          </a:p>
          <a:p>
            <a:pPr marL="512763" indent="-512763">
              <a:buFont typeface="Wingdings" panose="05000000000000000000" pitchFamily="2" charset="2"/>
              <a:buChar char="v"/>
            </a:pPr>
            <a:r>
              <a:rPr lang="en-US" sz="2400" dirty="0"/>
              <a:t>Learn how to DAD/RAD - Develop (or Revise), Approve, and Distribute the PFEP and Compact</a:t>
            </a:r>
          </a:p>
          <a:p>
            <a:pPr marL="858838" indent="-109538">
              <a:buFont typeface="Wingdings" panose="05000000000000000000" pitchFamily="2" charset="2"/>
              <a:buChar char="§"/>
            </a:pPr>
            <a:r>
              <a:rPr lang="en-US" sz="2400" dirty="0"/>
              <a:t>   What is the role of the SSC?</a:t>
            </a:r>
          </a:p>
        </p:txBody>
      </p:sp>
      <p:sp>
        <p:nvSpPr>
          <p:cNvPr id="4" name="Content Placeholder 3"/>
          <p:cNvSpPr>
            <a:spLocks noGrp="1"/>
          </p:cNvSpPr>
          <p:nvPr>
            <p:ph sz="half" idx="2"/>
          </p:nvPr>
        </p:nvSpPr>
        <p:spPr>
          <a:xfrm>
            <a:off x="5791200" y="1845734"/>
            <a:ext cx="6172200" cy="4427081"/>
          </a:xfrm>
        </p:spPr>
        <p:txBody>
          <a:bodyPr>
            <a:noAutofit/>
          </a:bodyPr>
          <a:lstStyle/>
          <a:p>
            <a:pPr marL="512763" indent="-512763">
              <a:lnSpc>
                <a:spcPct val="70000"/>
              </a:lnSpc>
              <a:buFont typeface="Wingdings" panose="05000000000000000000" pitchFamily="2" charset="2"/>
              <a:buChar char="v"/>
            </a:pPr>
            <a:r>
              <a:rPr lang="es-CO" sz="2200" dirty="0"/>
              <a:t>Aprender cómo involucrar a las familias en maneras que van de acatamiento a actividades de empoderamiento para las familias.</a:t>
            </a:r>
          </a:p>
          <a:p>
            <a:pPr marL="512763" indent="-512763">
              <a:lnSpc>
                <a:spcPct val="70000"/>
              </a:lnSpc>
              <a:buFont typeface="Wingdings" panose="05000000000000000000" pitchFamily="2" charset="2"/>
              <a:buChar char="v"/>
            </a:pPr>
            <a:r>
              <a:rPr lang="es-CO" sz="2200" dirty="0"/>
              <a:t>Aprender acerca de los requisitos del programa Título I para la participación de los padres de conformidad con la Ley de Éxito para Todos los Estudiantes (</a:t>
            </a:r>
            <a:r>
              <a:rPr lang="es-CO" sz="2200" dirty="0" err="1"/>
              <a:t>ESSA</a:t>
            </a:r>
            <a:r>
              <a:rPr lang="es-CO" sz="2200" dirty="0"/>
              <a:t>, por sus siglas en inglés)</a:t>
            </a:r>
          </a:p>
          <a:p>
            <a:pPr marL="512763" indent="-512763">
              <a:lnSpc>
                <a:spcPct val="70000"/>
              </a:lnSpc>
              <a:buFont typeface="Wingdings" panose="05000000000000000000" pitchFamily="2" charset="2"/>
              <a:buChar char="v"/>
            </a:pPr>
            <a:r>
              <a:rPr lang="es-CO" sz="2200" dirty="0"/>
              <a:t>Entender los componentes requeridos de la Política de Título I para la Participación de los Padres y las Familias y el Contrato entre la Escuela y los Padres.</a:t>
            </a:r>
          </a:p>
          <a:p>
            <a:pPr marL="512763" indent="-512763">
              <a:lnSpc>
                <a:spcPct val="70000"/>
              </a:lnSpc>
              <a:buFont typeface="Wingdings" panose="05000000000000000000" pitchFamily="2" charset="2"/>
              <a:buChar char="v"/>
            </a:pPr>
            <a:r>
              <a:rPr lang="es-CO" sz="2200" dirty="0"/>
              <a:t>Aprender cómo desarrollar (o repasar), aprobar y distribuir el </a:t>
            </a:r>
            <a:r>
              <a:rPr lang="es-CO" sz="2200" dirty="0" err="1"/>
              <a:t>PFEP</a:t>
            </a:r>
            <a:r>
              <a:rPr lang="es-CO" sz="2200" dirty="0"/>
              <a:t> y el contrato</a:t>
            </a:r>
          </a:p>
          <a:p>
            <a:pPr marL="858838" indent="-109538">
              <a:lnSpc>
                <a:spcPct val="70000"/>
              </a:lnSpc>
              <a:buFont typeface="Wingdings" panose="05000000000000000000" pitchFamily="2" charset="2"/>
              <a:buChar char="§"/>
            </a:pPr>
            <a:r>
              <a:rPr lang="es-CO" sz="2200" dirty="0"/>
              <a:t>   ¿Cuál es la función del </a:t>
            </a:r>
            <a:r>
              <a:rPr lang="es-CO" sz="2200" dirty="0" err="1"/>
              <a:t>SSC</a:t>
            </a:r>
            <a:r>
              <a:rPr lang="es-CO" sz="2200" dirty="0"/>
              <a:t>?</a:t>
            </a:r>
          </a:p>
        </p:txBody>
      </p:sp>
      <p:sp>
        <p:nvSpPr>
          <p:cNvPr id="5" name="Slide Number Placeholder 4">
            <a:extLst>
              <a:ext uri="{FF2B5EF4-FFF2-40B4-BE49-F238E27FC236}">
                <a16:creationId xmlns:a16="http://schemas.microsoft.com/office/drawing/2014/main" id="{AB2A3D42-62A9-4EC3-905E-C08860C78FE6}"/>
              </a:ext>
            </a:extLst>
          </p:cNvPr>
          <p:cNvSpPr>
            <a:spLocks noGrp="1"/>
          </p:cNvSpPr>
          <p:nvPr>
            <p:ph type="sldNum" sz="quarter" idx="12"/>
          </p:nvPr>
        </p:nvSpPr>
        <p:spPr/>
        <p:txBody>
          <a:bodyPr/>
          <a:lstStyle/>
          <a:p>
            <a:fld id="{945CAF6A-E3F9-4718-B77C-3AFEE9F98AC1}" type="slidenum">
              <a:rPr lang="en-US" smtClean="0"/>
              <a:pPr/>
              <a:t>2</a:t>
            </a:fld>
            <a:endParaRPr lang="en-US"/>
          </a:p>
        </p:txBody>
      </p:sp>
      <p:sp>
        <p:nvSpPr>
          <p:cNvPr id="20" name="Title 1"/>
          <p:cNvSpPr txBox="1">
            <a:spLocks/>
          </p:cNvSpPr>
          <p:nvPr/>
        </p:nvSpPr>
        <p:spPr>
          <a:xfrm>
            <a:off x="6362700" y="278983"/>
            <a:ext cx="50292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err="1">
                <a:solidFill>
                  <a:srgbClr val="C00000"/>
                </a:solidFill>
              </a:rPr>
              <a:t>Objetivos</a:t>
            </a:r>
            <a:endParaRPr lang="en-US" dirty="0">
              <a:solidFill>
                <a:srgbClr val="C00000"/>
              </a:solidFill>
            </a:endParaRPr>
          </a:p>
        </p:txBody>
      </p:sp>
    </p:spTree>
    <p:extLst>
      <p:ext uri="{BB962C8B-B14F-4D97-AF65-F5344CB8AC3E}">
        <p14:creationId xmlns:p14="http://schemas.microsoft.com/office/powerpoint/2010/main" val="442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4770120" cy="1450757"/>
          </a:xfrm>
        </p:spPr>
        <p:txBody>
          <a:bodyPr>
            <a:noAutofit/>
          </a:bodyPr>
          <a:lstStyle/>
          <a:p>
            <a:r>
              <a:rPr lang="en-US" sz="4000" b="1" dirty="0">
                <a:solidFill>
                  <a:srgbClr val="00B0F0"/>
                </a:solidFill>
              </a:rPr>
              <a:t>Every Student Succeeds Act</a:t>
            </a:r>
          </a:p>
        </p:txBody>
      </p:sp>
      <p:sp>
        <p:nvSpPr>
          <p:cNvPr id="5" name="Content Placeholder 4"/>
          <p:cNvSpPr>
            <a:spLocks noGrp="1"/>
          </p:cNvSpPr>
          <p:nvPr>
            <p:ph type="body" idx="1"/>
          </p:nvPr>
        </p:nvSpPr>
        <p:spPr/>
        <p:txBody>
          <a:bodyPr>
            <a:normAutofit/>
          </a:bodyPr>
          <a:lstStyle/>
          <a:p>
            <a:r>
              <a:rPr lang="en-US" b="1" dirty="0">
                <a:solidFill>
                  <a:srgbClr val="00B0F0"/>
                </a:solidFill>
              </a:rPr>
              <a:t>Title I, Part A, Section 1116 (b) (1)</a:t>
            </a:r>
            <a:endParaRPr lang="en-US" dirty="0"/>
          </a:p>
        </p:txBody>
      </p:sp>
      <p:sp>
        <p:nvSpPr>
          <p:cNvPr id="8" name="Content Placeholder 7"/>
          <p:cNvSpPr>
            <a:spLocks noGrp="1"/>
          </p:cNvSpPr>
          <p:nvPr>
            <p:ph sz="half" idx="2"/>
          </p:nvPr>
        </p:nvSpPr>
        <p:spPr/>
        <p:txBody>
          <a:bodyPr>
            <a:normAutofit fontScale="85000" lnSpcReduction="20000"/>
          </a:bodyPr>
          <a:lstStyle/>
          <a:p>
            <a:pPr marL="0" indent="0">
              <a:buNone/>
            </a:pPr>
            <a:r>
              <a:rPr lang="en-US" sz="2400" dirty="0"/>
              <a:t>(b) SCHOOL PARENT AND FAMILY ENGAGEMENT POLICY.— (1) IN GENERAL.—Each school served under this part shall </a:t>
            </a:r>
            <a:r>
              <a:rPr lang="en-US" sz="2400" b="1" u="sng" dirty="0">
                <a:solidFill>
                  <a:srgbClr val="00B0F0"/>
                </a:solidFill>
              </a:rPr>
              <a:t>jointly develop </a:t>
            </a:r>
            <a:r>
              <a:rPr lang="en-US" sz="2400" dirty="0"/>
              <a:t>with, and </a:t>
            </a:r>
            <a:r>
              <a:rPr lang="en-US" sz="2400" b="1" u="sng" dirty="0">
                <a:solidFill>
                  <a:srgbClr val="00B0F0"/>
                </a:solidFill>
              </a:rPr>
              <a:t>distribute to</a:t>
            </a:r>
            <a:r>
              <a:rPr lang="en-US" sz="2400" dirty="0"/>
              <a:t>, parents and family members of participating children a written </a:t>
            </a:r>
            <a:r>
              <a:rPr lang="en-US" sz="2400" dirty="0">
                <a:solidFill>
                  <a:schemeClr val="tx1"/>
                </a:solidFill>
              </a:rPr>
              <a:t>parent and family engagement </a:t>
            </a:r>
            <a:r>
              <a:rPr lang="en-US" sz="2400" dirty="0"/>
              <a:t>policy, </a:t>
            </a:r>
            <a:r>
              <a:rPr lang="en-US" sz="2400" b="1" u="sng" dirty="0">
                <a:solidFill>
                  <a:srgbClr val="00B0F0"/>
                </a:solidFill>
              </a:rPr>
              <a:t>agreed on by </a:t>
            </a:r>
            <a:r>
              <a:rPr lang="en-US" sz="2400" dirty="0"/>
              <a:t>such parents, that shall describe the means for carrying out the requirements of subsections (c) through (f)… </a:t>
            </a:r>
          </a:p>
          <a:p>
            <a:pPr marL="548640" lvl="2" indent="0">
              <a:buNone/>
            </a:pPr>
            <a:r>
              <a:rPr lang="en-US" sz="2000" dirty="0"/>
              <a:t>(c) policy involvement</a:t>
            </a:r>
          </a:p>
          <a:p>
            <a:pPr marL="548640" lvl="2" indent="0">
              <a:buNone/>
            </a:pPr>
            <a:r>
              <a:rPr lang="en-US" sz="2000" dirty="0"/>
              <a:t>(d) shared responsibilities for high student academic achievement</a:t>
            </a:r>
          </a:p>
          <a:p>
            <a:pPr marL="548640" lvl="2" indent="0">
              <a:buNone/>
            </a:pPr>
            <a:r>
              <a:rPr lang="en-US" sz="2000" dirty="0"/>
              <a:t>(e) building capacity for involvement</a:t>
            </a:r>
          </a:p>
          <a:p>
            <a:pPr marL="548640" lvl="2" indent="0">
              <a:buNone/>
            </a:pPr>
            <a:r>
              <a:rPr lang="en-US" sz="2000" dirty="0"/>
              <a:t>(f) accessibility</a:t>
            </a:r>
          </a:p>
          <a:p>
            <a:endParaRPr lang="en-US" dirty="0"/>
          </a:p>
        </p:txBody>
      </p:sp>
      <p:sp>
        <p:nvSpPr>
          <p:cNvPr id="10" name="Text Placeholder 9"/>
          <p:cNvSpPr>
            <a:spLocks noGrp="1"/>
          </p:cNvSpPr>
          <p:nvPr>
            <p:ph type="body" sz="quarter" idx="3"/>
          </p:nvPr>
        </p:nvSpPr>
        <p:spPr/>
        <p:txBody>
          <a:bodyPr/>
          <a:lstStyle/>
          <a:p>
            <a:r>
              <a:rPr lang="es-CO" b="1" dirty="0">
                <a:solidFill>
                  <a:srgbClr val="00B0F0"/>
                </a:solidFill>
              </a:rPr>
              <a:t>Título I, Parte A, Sección 1116 (b) (1)</a:t>
            </a:r>
            <a:endParaRPr lang="en-US" dirty="0"/>
          </a:p>
        </p:txBody>
      </p:sp>
      <p:sp>
        <p:nvSpPr>
          <p:cNvPr id="12" name="Content Placeholder 11"/>
          <p:cNvSpPr>
            <a:spLocks noGrp="1"/>
          </p:cNvSpPr>
          <p:nvPr>
            <p:ph sz="quarter" idx="4"/>
          </p:nvPr>
        </p:nvSpPr>
        <p:spPr>
          <a:xfrm>
            <a:off x="6217920" y="2582333"/>
            <a:ext cx="5745480" cy="3877451"/>
          </a:xfrm>
        </p:spPr>
        <p:txBody>
          <a:bodyPr>
            <a:normAutofit fontScale="85000" lnSpcReduction="10000"/>
          </a:bodyPr>
          <a:lstStyle/>
          <a:p>
            <a:pPr marL="0" indent="0">
              <a:buNone/>
            </a:pPr>
            <a:r>
              <a:rPr lang="es-CO" sz="2400" dirty="0"/>
              <a:t>(B) POLÍTICA PARA LA PARTICIPACIÓN ESCOLAR, DE LOS PADRES Y LAS FAMILIAS— (1) EN GENERAL — Cada escuela regida por esta parte </a:t>
            </a:r>
            <a:r>
              <a:rPr lang="es-CO" sz="2400" b="1" u="sng" dirty="0">
                <a:solidFill>
                  <a:srgbClr val="00B0F0"/>
                </a:solidFill>
              </a:rPr>
              <a:t>debe en colaboración desarrollar</a:t>
            </a:r>
            <a:r>
              <a:rPr lang="es-CO" sz="2400" dirty="0"/>
              <a:t> con  y</a:t>
            </a:r>
            <a:r>
              <a:rPr lang="es-CO" sz="2400" b="1" u="sng" dirty="0">
                <a:solidFill>
                  <a:srgbClr val="00B0F0"/>
                </a:solidFill>
              </a:rPr>
              <a:t> distribuir a</a:t>
            </a:r>
            <a:r>
              <a:rPr lang="es-CO" sz="2400" dirty="0"/>
              <a:t> los padres de estudiantes </a:t>
            </a:r>
            <a:r>
              <a:rPr lang="es-CO" sz="2400" dirty="0">
                <a:solidFill>
                  <a:schemeClr val="tx1"/>
                </a:solidFill>
              </a:rPr>
              <a:t>y familiares </a:t>
            </a:r>
            <a:r>
              <a:rPr lang="es-CO" sz="2400" dirty="0"/>
              <a:t>que participan en el programa, una política para la involucración de los padres y las familias escrita, con l</a:t>
            </a:r>
            <a:r>
              <a:rPr lang="es-CO" sz="2400" b="1" u="sng" dirty="0">
                <a:solidFill>
                  <a:srgbClr val="00B0F0"/>
                </a:solidFill>
              </a:rPr>
              <a:t>a cual dichos padres están de acuerdo</a:t>
            </a:r>
            <a:r>
              <a:rPr lang="es-CO" sz="2400" dirty="0"/>
              <a:t>, que describe los medios para cumplir con los requisitos de las subsecciones (c) hasta (f)... </a:t>
            </a:r>
          </a:p>
          <a:p>
            <a:pPr marL="548640" lvl="2" indent="0">
              <a:buNone/>
            </a:pPr>
            <a:r>
              <a:rPr lang="es-CO" sz="2000" dirty="0"/>
              <a:t>(c) política para la participación</a:t>
            </a:r>
          </a:p>
          <a:p>
            <a:pPr marL="548640" lvl="2" indent="0">
              <a:buNone/>
            </a:pPr>
            <a:r>
              <a:rPr lang="es-CO" sz="2000" dirty="0"/>
              <a:t>(d) responsabilidades compartidas en cuanto al alto rendimiento </a:t>
            </a:r>
            <a:br>
              <a:rPr lang="es-CO" sz="2000" dirty="0"/>
            </a:br>
            <a:r>
              <a:rPr lang="es-CO" sz="2000" dirty="0"/>
              <a:t>      académico estudiantil</a:t>
            </a:r>
          </a:p>
          <a:p>
            <a:pPr marL="548640" lvl="2" indent="0">
              <a:buNone/>
            </a:pPr>
            <a:r>
              <a:rPr lang="es-CO" sz="2000" dirty="0"/>
              <a:t>(e) ampliar la capacidad para la participación</a:t>
            </a:r>
          </a:p>
          <a:p>
            <a:pPr marL="548640" lvl="2" indent="0">
              <a:buNone/>
            </a:pPr>
            <a:r>
              <a:rPr lang="es-CO" sz="2000" dirty="0"/>
              <a:t>(f) accesibilidad</a:t>
            </a:r>
          </a:p>
          <a:p>
            <a:endParaRPr lang="en-US" dirty="0"/>
          </a:p>
        </p:txBody>
      </p:sp>
      <p:sp>
        <p:nvSpPr>
          <p:cNvPr id="2" name="Slide Number Placeholder 1">
            <a:extLst>
              <a:ext uri="{FF2B5EF4-FFF2-40B4-BE49-F238E27FC236}">
                <a16:creationId xmlns:a16="http://schemas.microsoft.com/office/drawing/2014/main" id="{26501756-80B4-4532-B6F4-A4A623AE0229}"/>
              </a:ext>
            </a:extLst>
          </p:cNvPr>
          <p:cNvSpPr>
            <a:spLocks noGrp="1"/>
          </p:cNvSpPr>
          <p:nvPr>
            <p:ph type="sldNum" sz="quarter" idx="12"/>
          </p:nvPr>
        </p:nvSpPr>
        <p:spPr/>
        <p:txBody>
          <a:bodyPr/>
          <a:lstStyle/>
          <a:p>
            <a:fld id="{945CAF6A-E3F9-4718-B77C-3AFEE9F98AC1}" type="slidenum">
              <a:rPr lang="en-US" smtClean="0"/>
              <a:pPr/>
              <a:t>20</a:t>
            </a:fld>
            <a:endParaRPr lang="en-US"/>
          </a:p>
        </p:txBody>
      </p:sp>
      <p:sp>
        <p:nvSpPr>
          <p:cNvPr id="14" name="Rectangle 13"/>
          <p:cNvSpPr/>
          <p:nvPr/>
        </p:nvSpPr>
        <p:spPr>
          <a:xfrm>
            <a:off x="6187440" y="393717"/>
            <a:ext cx="5242560" cy="1323439"/>
          </a:xfrm>
          <a:prstGeom prst="rect">
            <a:avLst/>
          </a:prstGeom>
        </p:spPr>
        <p:txBody>
          <a:bodyPr wrap="square">
            <a:spAutoFit/>
          </a:bodyPr>
          <a:lstStyle/>
          <a:p>
            <a:r>
              <a:rPr lang="es-CO" sz="4000" b="1" spc="-50" dirty="0">
                <a:solidFill>
                  <a:srgbClr val="00B0F0"/>
                </a:solidFill>
                <a:latin typeface="+mj-lt"/>
                <a:ea typeface="+mj-ea"/>
                <a:cs typeface="+mj-cs"/>
              </a:rPr>
              <a:t>Ley de Éxito para Todos los Estudiantes</a:t>
            </a:r>
            <a:endParaRPr lang="en-US" sz="4000" dirty="0"/>
          </a:p>
        </p:txBody>
      </p:sp>
    </p:spTree>
    <p:extLst>
      <p:ext uri="{BB962C8B-B14F-4D97-AF65-F5344CB8AC3E}">
        <p14:creationId xmlns:p14="http://schemas.microsoft.com/office/powerpoint/2010/main" val="321493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3627120" cy="1450757"/>
          </a:xfrm>
        </p:spPr>
        <p:txBody>
          <a:bodyPr>
            <a:normAutofit/>
          </a:bodyPr>
          <a:lstStyle/>
          <a:p>
            <a:r>
              <a:rPr lang="en-US" sz="4900" b="1" dirty="0">
                <a:solidFill>
                  <a:srgbClr val="00B0F0"/>
                </a:solidFill>
              </a:rPr>
              <a:t>D – Develop or R - Revise</a:t>
            </a:r>
          </a:p>
        </p:txBody>
      </p:sp>
      <p:sp>
        <p:nvSpPr>
          <p:cNvPr id="3" name="Content Placeholder 2"/>
          <p:cNvSpPr>
            <a:spLocks noGrp="1"/>
          </p:cNvSpPr>
          <p:nvPr>
            <p:ph sz="half" idx="1"/>
          </p:nvPr>
        </p:nvSpPr>
        <p:spPr/>
        <p:txBody>
          <a:bodyPr>
            <a:normAutofit/>
          </a:bodyPr>
          <a:lstStyle/>
          <a:p>
            <a:pPr>
              <a:lnSpc>
                <a:spcPct val="120000"/>
              </a:lnSpc>
            </a:pPr>
            <a:r>
              <a:rPr lang="en-US" sz="2400" dirty="0"/>
              <a:t>The </a:t>
            </a:r>
            <a:r>
              <a:rPr lang="en-US" sz="2400" u="sng" dirty="0"/>
              <a:t>school</a:t>
            </a:r>
            <a:r>
              <a:rPr lang="en-US" sz="2400" dirty="0"/>
              <a:t> has the responsibility of developing </a:t>
            </a:r>
            <a:r>
              <a:rPr lang="en-US" sz="2400" i="1" dirty="0"/>
              <a:t>or </a:t>
            </a:r>
            <a:r>
              <a:rPr lang="en-US" sz="2400" dirty="0"/>
              <a:t>revising the PFEP and Compact </a:t>
            </a:r>
            <a:r>
              <a:rPr lang="en-US" sz="2400" u="sng" dirty="0"/>
              <a:t>with Title I parent input</a:t>
            </a:r>
          </a:p>
          <a:p>
            <a:pPr algn="ctr">
              <a:lnSpc>
                <a:spcPct val="120000"/>
              </a:lnSpc>
            </a:pPr>
            <a:r>
              <a:rPr lang="en-US" sz="2400" b="1" dirty="0"/>
              <a:t>What are some ways schools can bring Title I parents together to jointly develop or revise the PFEP and Compact?</a:t>
            </a:r>
          </a:p>
        </p:txBody>
      </p:sp>
      <p:sp>
        <p:nvSpPr>
          <p:cNvPr id="12" name="Content Placeholder 11"/>
          <p:cNvSpPr>
            <a:spLocks noGrp="1"/>
          </p:cNvSpPr>
          <p:nvPr>
            <p:ph sz="half" idx="2"/>
          </p:nvPr>
        </p:nvSpPr>
        <p:spPr/>
        <p:txBody>
          <a:bodyPr>
            <a:noAutofit/>
          </a:bodyPr>
          <a:lstStyle/>
          <a:p>
            <a:pPr>
              <a:lnSpc>
                <a:spcPct val="120000"/>
              </a:lnSpc>
            </a:pPr>
            <a:r>
              <a:rPr lang="es-CO" sz="2200" dirty="0"/>
              <a:t>La </a:t>
            </a:r>
            <a:r>
              <a:rPr lang="es-CO" sz="2200" u="sng" dirty="0"/>
              <a:t>escuela</a:t>
            </a:r>
            <a:r>
              <a:rPr lang="es-CO" sz="2200" dirty="0"/>
              <a:t> tiene la responsabilidad de desarrollar </a:t>
            </a:r>
            <a:r>
              <a:rPr lang="es-CO" sz="2200" i="1" dirty="0"/>
              <a:t>o</a:t>
            </a:r>
            <a:r>
              <a:rPr lang="es-CO" sz="2200" dirty="0"/>
              <a:t> revisar la </a:t>
            </a:r>
            <a:r>
              <a:rPr lang="es-CO" sz="2200" dirty="0" err="1"/>
              <a:t>PFEP</a:t>
            </a:r>
            <a:r>
              <a:rPr lang="es-CO" sz="2200" dirty="0"/>
              <a:t> y el contrato </a:t>
            </a:r>
            <a:r>
              <a:rPr lang="es-CO" sz="2200" u="sng" dirty="0"/>
              <a:t>en consulta de los padres de Título I</a:t>
            </a:r>
            <a:r>
              <a:rPr lang="es-CO" sz="2200" dirty="0"/>
              <a:t>.</a:t>
            </a:r>
          </a:p>
          <a:p>
            <a:pPr algn="ctr">
              <a:lnSpc>
                <a:spcPct val="120000"/>
              </a:lnSpc>
            </a:pPr>
            <a:r>
              <a:rPr lang="es-CO" sz="2200" b="1" dirty="0"/>
              <a:t>¿Cuáles son algunas de las maneras que las escuelas pueden reunir a los padres de Título I para conjuntamente desarrollar o revisar la </a:t>
            </a:r>
            <a:r>
              <a:rPr lang="es-CO" sz="2200" b="1" dirty="0" err="1"/>
              <a:t>PFEP</a:t>
            </a:r>
            <a:r>
              <a:rPr lang="es-CO" sz="2200" b="1" dirty="0"/>
              <a:t>/ el contrato?</a:t>
            </a:r>
          </a:p>
        </p:txBody>
      </p:sp>
      <p:sp>
        <p:nvSpPr>
          <p:cNvPr id="4" name="Slide Number Placeholder 3">
            <a:extLst>
              <a:ext uri="{FF2B5EF4-FFF2-40B4-BE49-F238E27FC236}">
                <a16:creationId xmlns:a16="http://schemas.microsoft.com/office/drawing/2014/main" id="{7E7546D7-0B35-4A6D-9C34-95697755AD45}"/>
              </a:ext>
            </a:extLst>
          </p:cNvPr>
          <p:cNvSpPr>
            <a:spLocks noGrp="1"/>
          </p:cNvSpPr>
          <p:nvPr>
            <p:ph type="sldNum" sz="quarter" idx="12"/>
          </p:nvPr>
        </p:nvSpPr>
        <p:spPr/>
        <p:txBody>
          <a:bodyPr/>
          <a:lstStyle/>
          <a:p>
            <a:fld id="{945CAF6A-E3F9-4718-B77C-3AFEE9F98AC1}" type="slidenum">
              <a:rPr lang="en-US" smtClean="0"/>
              <a:pPr/>
              <a:t>21</a:t>
            </a:fld>
            <a:endParaRPr lang="en-US"/>
          </a:p>
        </p:txBody>
      </p:sp>
      <p:pic>
        <p:nvPicPr>
          <p:cNvPr id="6" name="Picture 5" descr="File:Simple light bulb graphi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657" y="4999621"/>
            <a:ext cx="942361" cy="977847"/>
          </a:xfrm>
          <a:prstGeom prst="rect">
            <a:avLst/>
          </a:prstGeom>
        </p:spPr>
      </p:pic>
      <p:pic>
        <p:nvPicPr>
          <p:cNvPr id="13" name="Picture 12" descr="File:Simple light bulb graphi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4891247"/>
            <a:ext cx="942361" cy="977847"/>
          </a:xfrm>
          <a:prstGeom prst="rect">
            <a:avLst/>
          </a:prstGeom>
        </p:spPr>
      </p:pic>
      <p:sp>
        <p:nvSpPr>
          <p:cNvPr id="14" name="Title 1"/>
          <p:cNvSpPr txBox="1">
            <a:spLocks/>
          </p:cNvSpPr>
          <p:nvPr/>
        </p:nvSpPr>
        <p:spPr>
          <a:xfrm>
            <a:off x="6217920" y="286603"/>
            <a:ext cx="391668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900" b="1" dirty="0">
                <a:solidFill>
                  <a:srgbClr val="00B0F0"/>
                </a:solidFill>
              </a:rPr>
              <a:t>D - Desarrollar o R - Repasar</a:t>
            </a:r>
          </a:p>
        </p:txBody>
      </p:sp>
      <p:grpSp>
        <p:nvGrpSpPr>
          <p:cNvPr id="20" name="Group 19"/>
          <p:cNvGrpSpPr/>
          <p:nvPr/>
        </p:nvGrpSpPr>
        <p:grpSpPr>
          <a:xfrm>
            <a:off x="4935855" y="4995568"/>
            <a:ext cx="2564129" cy="1464217"/>
            <a:chOff x="5105401" y="805705"/>
            <a:chExt cx="2564129" cy="1464217"/>
          </a:xfrm>
        </p:grpSpPr>
        <p:grpSp>
          <p:nvGrpSpPr>
            <p:cNvPr id="21" name="Group 20"/>
            <p:cNvGrpSpPr/>
            <p:nvPr/>
          </p:nvGrpSpPr>
          <p:grpSpPr>
            <a:xfrm>
              <a:off x="5105401" y="805705"/>
              <a:ext cx="1588963" cy="1464217"/>
              <a:chOff x="9061122" y="-508707"/>
              <a:chExt cx="3433521" cy="3744436"/>
            </a:xfrm>
          </p:grpSpPr>
          <p:pic>
            <p:nvPicPr>
              <p:cNvPr id="23" name="Graphic 6">
                <a:extLst>
                  <a:ext uri="{FF2B5EF4-FFF2-40B4-BE49-F238E27FC236}">
                    <a16:creationId xmlns:a16="http://schemas.microsoft.com/office/drawing/2014/main" id="{BD55A1B4-C7B1-4178-AE4E-92A1A85CE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24" name="TextBox 23"/>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22" name="Rectangle 21"/>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284699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846320" cy="1450757"/>
          </a:xfrm>
        </p:spPr>
        <p:txBody>
          <a:bodyPr>
            <a:normAutofit/>
          </a:bodyPr>
          <a:lstStyle/>
          <a:p>
            <a:r>
              <a:rPr lang="en-US" sz="4900" b="1" dirty="0">
                <a:solidFill>
                  <a:srgbClr val="00B0F0"/>
                </a:solidFill>
              </a:rPr>
              <a:t>A - Approve</a:t>
            </a:r>
          </a:p>
        </p:txBody>
      </p:sp>
      <p:sp>
        <p:nvSpPr>
          <p:cNvPr id="3" name="Content Placeholder 2"/>
          <p:cNvSpPr>
            <a:spLocks noGrp="1"/>
          </p:cNvSpPr>
          <p:nvPr>
            <p:ph sz="half" idx="1"/>
          </p:nvPr>
        </p:nvSpPr>
        <p:spPr/>
        <p:txBody>
          <a:bodyPr>
            <a:normAutofit/>
          </a:bodyPr>
          <a:lstStyle/>
          <a:p>
            <a:pPr marL="0" indent="0">
              <a:buNone/>
            </a:pPr>
            <a:r>
              <a:rPr lang="en-US" sz="2400" dirty="0"/>
              <a:t>The PFEP and Compact must be </a:t>
            </a:r>
            <a:r>
              <a:rPr lang="en-US" sz="2400" i="1" dirty="0"/>
              <a:t>approved</a:t>
            </a:r>
            <a:r>
              <a:rPr lang="en-US" sz="2400" dirty="0"/>
              <a:t> by the SSC </a:t>
            </a:r>
            <a:r>
              <a:rPr lang="en-US" sz="2400" u="sng" dirty="0"/>
              <a:t>annually</a:t>
            </a:r>
            <a:r>
              <a:rPr lang="en-US" sz="2400" dirty="0"/>
              <a:t> per LAUSD policy </a:t>
            </a:r>
            <a:r>
              <a:rPr lang="en-US" dirty="0"/>
              <a:t>(</a:t>
            </a:r>
            <a:r>
              <a:rPr lang="es-CO" dirty="0" err="1"/>
              <a:t>MEM</a:t>
            </a:r>
            <a:r>
              <a:rPr lang="es-CO" dirty="0"/>
              <a:t> 6750.3</a:t>
            </a:r>
            <a:r>
              <a:rPr lang="en-US" dirty="0"/>
              <a:t>).</a:t>
            </a:r>
          </a:p>
          <a:p>
            <a:pPr marL="1028700" lvl="1" indent="-755650">
              <a:buNone/>
            </a:pPr>
            <a:r>
              <a:rPr lang="en-US" sz="2000" dirty="0"/>
              <a:t>Step 1: Place item on the School Site Council (SSC) agenda</a:t>
            </a:r>
          </a:p>
          <a:p>
            <a:pPr marL="1028700" lvl="1" indent="-742950">
              <a:buNone/>
            </a:pPr>
            <a:r>
              <a:rPr lang="en-US" sz="2000" dirty="0"/>
              <a:t>Step 2: Process of approval during an SSC meeting:</a:t>
            </a:r>
          </a:p>
          <a:p>
            <a:pPr marL="1028700" lvl="2" indent="-182563"/>
            <a:r>
              <a:rPr lang="en-US" sz="1800" dirty="0"/>
              <a:t>Motion to approve, second, discussion, vote</a:t>
            </a:r>
          </a:p>
          <a:p>
            <a:pPr marL="1028700" lvl="1" indent="-755650">
              <a:buNone/>
            </a:pPr>
            <a:r>
              <a:rPr lang="en-US" sz="2000" dirty="0"/>
              <a:t>Step 3: Record evidence of vote in the meeting minutes</a:t>
            </a:r>
          </a:p>
        </p:txBody>
      </p:sp>
      <p:sp>
        <p:nvSpPr>
          <p:cNvPr id="11" name="Content Placeholder 10"/>
          <p:cNvSpPr>
            <a:spLocks noGrp="1"/>
          </p:cNvSpPr>
          <p:nvPr>
            <p:ph sz="half" idx="2"/>
          </p:nvPr>
        </p:nvSpPr>
        <p:spPr/>
        <p:txBody>
          <a:bodyPr>
            <a:normAutofit/>
          </a:bodyPr>
          <a:lstStyle/>
          <a:p>
            <a:pPr marL="0" indent="0">
              <a:buNone/>
            </a:pPr>
            <a:r>
              <a:rPr lang="es-CO" dirty="0"/>
              <a:t>La política y el contrato deben ser aprobados </a:t>
            </a:r>
            <a:r>
              <a:rPr lang="es-CO" u="sng" dirty="0"/>
              <a:t>anualmente</a:t>
            </a:r>
            <a:r>
              <a:rPr lang="es-CO" dirty="0"/>
              <a:t> por el </a:t>
            </a:r>
            <a:r>
              <a:rPr lang="es-CO" dirty="0" err="1"/>
              <a:t>SSC</a:t>
            </a:r>
            <a:r>
              <a:rPr lang="es-CO" dirty="0"/>
              <a:t> de conformidad con la política de LAUSD (</a:t>
            </a:r>
            <a:r>
              <a:rPr lang="es-CO" dirty="0" err="1"/>
              <a:t>MEM</a:t>
            </a:r>
            <a:r>
              <a:rPr lang="es-CO" dirty="0"/>
              <a:t> 6750.3)</a:t>
            </a:r>
          </a:p>
          <a:p>
            <a:pPr marL="1028700" lvl="1" indent="-755650">
              <a:buNone/>
            </a:pPr>
            <a:r>
              <a:rPr lang="es-CO" sz="2000" dirty="0"/>
              <a:t>Paso 1: Se debe incluir el asunto en la agenda del Consejo del Plantel Escolar (</a:t>
            </a:r>
            <a:r>
              <a:rPr lang="es-CO" sz="2000" dirty="0" err="1"/>
              <a:t>SSC</a:t>
            </a:r>
            <a:r>
              <a:rPr lang="es-CO" sz="2000" dirty="0"/>
              <a:t>)</a:t>
            </a:r>
          </a:p>
          <a:p>
            <a:pPr marL="1028700" lvl="1" indent="-742950">
              <a:buNone/>
            </a:pPr>
            <a:r>
              <a:rPr lang="es-CO" sz="2000" dirty="0"/>
              <a:t>Paso 2: El proceso de aprobación se debe hacer en una reunión del </a:t>
            </a:r>
            <a:r>
              <a:rPr lang="es-CO" sz="2000" dirty="0" err="1"/>
              <a:t>SSC</a:t>
            </a:r>
            <a:endParaRPr lang="es-CO" sz="2000" dirty="0"/>
          </a:p>
          <a:p>
            <a:pPr marL="1028700" lvl="2" indent="-182563"/>
            <a:r>
              <a:rPr lang="es-CO" sz="1800" dirty="0"/>
              <a:t>Moción para aprobar, alguien secunda, discusión, votación</a:t>
            </a:r>
          </a:p>
          <a:p>
            <a:pPr marL="1028700" lvl="1" indent="-755650">
              <a:buNone/>
            </a:pPr>
            <a:r>
              <a:rPr lang="es-CO" sz="2000" dirty="0"/>
              <a:t>Paso 3: Registrar las evidencia de la votación en el acta de la reunión</a:t>
            </a:r>
          </a:p>
          <a:p>
            <a:endParaRPr lang="en-US" dirty="0"/>
          </a:p>
        </p:txBody>
      </p:sp>
      <p:sp>
        <p:nvSpPr>
          <p:cNvPr id="4" name="Slide Number Placeholder 3">
            <a:extLst>
              <a:ext uri="{FF2B5EF4-FFF2-40B4-BE49-F238E27FC236}">
                <a16:creationId xmlns:a16="http://schemas.microsoft.com/office/drawing/2014/main" id="{A880D82F-68BC-4183-91A5-7E819B13F010}"/>
              </a:ext>
            </a:extLst>
          </p:cNvPr>
          <p:cNvSpPr>
            <a:spLocks noGrp="1"/>
          </p:cNvSpPr>
          <p:nvPr>
            <p:ph type="sldNum" sz="quarter" idx="12"/>
          </p:nvPr>
        </p:nvSpPr>
        <p:spPr/>
        <p:txBody>
          <a:bodyPr/>
          <a:lstStyle/>
          <a:p>
            <a:fld id="{945CAF6A-E3F9-4718-B77C-3AFEE9F98AC1}" type="slidenum">
              <a:rPr lang="en-US" smtClean="0"/>
              <a:pPr/>
              <a:t>22</a:t>
            </a:fld>
            <a:endParaRPr lang="en-US"/>
          </a:p>
        </p:txBody>
      </p:sp>
      <p:pic>
        <p:nvPicPr>
          <p:cNvPr id="12" name="Picture 11"/>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420107" y="163949"/>
            <a:ext cx="1614931" cy="1573411"/>
          </a:xfrm>
          <a:prstGeom prst="rect">
            <a:avLst/>
          </a:prstGeom>
        </p:spPr>
      </p:pic>
      <p:sp>
        <p:nvSpPr>
          <p:cNvPr id="7" name="Title 1"/>
          <p:cNvSpPr txBox="1">
            <a:spLocks/>
          </p:cNvSpPr>
          <p:nvPr/>
        </p:nvSpPr>
        <p:spPr>
          <a:xfrm>
            <a:off x="6217920" y="286603"/>
            <a:ext cx="493776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900" b="1">
                <a:solidFill>
                  <a:srgbClr val="00B0F0"/>
                </a:solidFill>
              </a:rPr>
              <a:t>A - Aprobar</a:t>
            </a:r>
            <a:endParaRPr lang="es-CO" sz="4900" b="1" dirty="0">
              <a:solidFill>
                <a:srgbClr val="00B0F0"/>
              </a:solidFill>
            </a:endParaRPr>
          </a:p>
        </p:txBody>
      </p:sp>
      <p:grpSp>
        <p:nvGrpSpPr>
          <p:cNvPr id="15" name="Group 14"/>
          <p:cNvGrpSpPr/>
          <p:nvPr/>
        </p:nvGrpSpPr>
        <p:grpSpPr>
          <a:xfrm>
            <a:off x="4935855" y="4995568"/>
            <a:ext cx="2564129" cy="1464217"/>
            <a:chOff x="5105401" y="805705"/>
            <a:chExt cx="2564129" cy="1464217"/>
          </a:xfrm>
        </p:grpSpPr>
        <p:grpSp>
          <p:nvGrpSpPr>
            <p:cNvPr id="16" name="Group 15"/>
            <p:cNvGrpSpPr/>
            <p:nvPr/>
          </p:nvGrpSpPr>
          <p:grpSpPr>
            <a:xfrm>
              <a:off x="5105401" y="805705"/>
              <a:ext cx="1588963" cy="1464217"/>
              <a:chOff x="9061122" y="-508707"/>
              <a:chExt cx="3433521" cy="3744436"/>
            </a:xfrm>
          </p:grpSpPr>
          <p:pic>
            <p:nvPicPr>
              <p:cNvPr id="18" name="Graphic 6">
                <a:extLst>
                  <a:ext uri="{FF2B5EF4-FFF2-40B4-BE49-F238E27FC236}">
                    <a16:creationId xmlns:a16="http://schemas.microsoft.com/office/drawing/2014/main" id="{BD55A1B4-C7B1-4178-AE4E-92A1A85CE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19" name="TextBox 18"/>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17" name="Rectangle 16"/>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155392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937758" cy="1450757"/>
          </a:xfrm>
        </p:spPr>
        <p:txBody>
          <a:bodyPr>
            <a:normAutofit/>
          </a:bodyPr>
          <a:lstStyle/>
          <a:p>
            <a:r>
              <a:rPr lang="en-US" sz="4900" b="1" dirty="0">
                <a:solidFill>
                  <a:srgbClr val="00B0F0"/>
                </a:solidFill>
              </a:rPr>
              <a:t>A - Approve</a:t>
            </a:r>
          </a:p>
        </p:txBody>
      </p:sp>
      <p:sp>
        <p:nvSpPr>
          <p:cNvPr id="3" name="Content Placeholder 2"/>
          <p:cNvSpPr>
            <a:spLocks noGrp="1"/>
          </p:cNvSpPr>
          <p:nvPr>
            <p:ph sz="half" idx="1"/>
          </p:nvPr>
        </p:nvSpPr>
        <p:spPr/>
        <p:txBody>
          <a:bodyPr>
            <a:normAutofit/>
          </a:bodyPr>
          <a:lstStyle/>
          <a:p>
            <a:pPr marL="0" indent="0">
              <a:buNone/>
            </a:pPr>
            <a:r>
              <a:rPr lang="en-US" sz="2400" dirty="0"/>
              <a:t>The </a:t>
            </a:r>
            <a:r>
              <a:rPr lang="en-US" sz="2400" dirty="0" err="1"/>
              <a:t>PFEP</a:t>
            </a:r>
            <a:r>
              <a:rPr lang="en-US" sz="2400" dirty="0"/>
              <a:t> and Compact must be </a:t>
            </a:r>
            <a:r>
              <a:rPr lang="en-US" sz="2400" i="1" dirty="0"/>
              <a:t>updated</a:t>
            </a:r>
            <a:r>
              <a:rPr lang="en-US" sz="2400" dirty="0"/>
              <a:t> </a:t>
            </a:r>
            <a:r>
              <a:rPr lang="en-US" sz="2400" u="sng" dirty="0"/>
              <a:t>periodically.</a:t>
            </a:r>
            <a:endParaRPr lang="en-US" sz="2400" dirty="0"/>
          </a:p>
          <a:p>
            <a:pPr marL="0" indent="0" algn="ctr">
              <a:buNone/>
            </a:pPr>
            <a:endParaRPr lang="en-US" sz="2400" dirty="0"/>
          </a:p>
          <a:p>
            <a:pPr marL="0" indent="0" algn="ctr">
              <a:buNone/>
            </a:pPr>
            <a:r>
              <a:rPr lang="en-US" sz="2400" dirty="0"/>
              <a:t>“Such policy shall be made available to the local community and updated periodically to meet the changing needs of parents and the school” </a:t>
            </a:r>
          </a:p>
          <a:p>
            <a:pPr marL="0" indent="0" algn="ctr">
              <a:buNone/>
            </a:pPr>
            <a:r>
              <a:rPr lang="en-US" sz="2400" b="1" dirty="0"/>
              <a:t>- Section 1116 (b) (1)</a:t>
            </a:r>
          </a:p>
        </p:txBody>
      </p:sp>
      <p:sp>
        <p:nvSpPr>
          <p:cNvPr id="11" name="Content Placeholder 10"/>
          <p:cNvSpPr>
            <a:spLocks noGrp="1"/>
          </p:cNvSpPr>
          <p:nvPr>
            <p:ph sz="half" idx="2"/>
          </p:nvPr>
        </p:nvSpPr>
        <p:spPr/>
        <p:txBody>
          <a:bodyPr>
            <a:normAutofit/>
          </a:bodyPr>
          <a:lstStyle/>
          <a:p>
            <a:pPr marL="0" indent="0">
              <a:buNone/>
            </a:pPr>
            <a:r>
              <a:rPr lang="es-CO" dirty="0"/>
              <a:t>Se debe </a:t>
            </a:r>
            <a:r>
              <a:rPr lang="es-CO" i="1" dirty="0"/>
              <a:t>actualizar </a:t>
            </a:r>
            <a:r>
              <a:rPr lang="es-CO" u="sng" dirty="0"/>
              <a:t>periódicamente</a:t>
            </a:r>
            <a:r>
              <a:rPr lang="es-CO" dirty="0"/>
              <a:t> la </a:t>
            </a:r>
            <a:r>
              <a:rPr lang="es-CO" dirty="0" err="1"/>
              <a:t>PFEP</a:t>
            </a:r>
            <a:r>
              <a:rPr lang="es-CO" dirty="0"/>
              <a:t> y el contrato</a:t>
            </a:r>
          </a:p>
          <a:p>
            <a:pPr marL="0" indent="0" algn="ctr">
              <a:buNone/>
            </a:pPr>
            <a:endParaRPr lang="en-US" dirty="0"/>
          </a:p>
          <a:p>
            <a:pPr marL="0" indent="0" algn="ctr">
              <a:buNone/>
            </a:pPr>
            <a:r>
              <a:rPr lang="es-CO" dirty="0"/>
              <a:t>Dicha política se debe poner a la disposición de la comunidad local y se debe actualizar periódicamente con el fin de atender las necesidades cambiantes de los padres y la escuela.” </a:t>
            </a:r>
          </a:p>
          <a:p>
            <a:pPr marL="0" indent="0" algn="ctr">
              <a:buNone/>
            </a:pPr>
            <a:r>
              <a:rPr lang="es-CO" b="1" dirty="0"/>
              <a:t>–Sección 1116(b)(1)</a:t>
            </a:r>
          </a:p>
        </p:txBody>
      </p:sp>
      <p:sp>
        <p:nvSpPr>
          <p:cNvPr id="4" name="Slide Number Placeholder 3">
            <a:extLst>
              <a:ext uri="{FF2B5EF4-FFF2-40B4-BE49-F238E27FC236}">
                <a16:creationId xmlns:a16="http://schemas.microsoft.com/office/drawing/2014/main" id="{A880D82F-68BC-4183-91A5-7E819B13F010}"/>
              </a:ext>
            </a:extLst>
          </p:cNvPr>
          <p:cNvSpPr>
            <a:spLocks noGrp="1"/>
          </p:cNvSpPr>
          <p:nvPr>
            <p:ph type="sldNum" sz="quarter" idx="12"/>
          </p:nvPr>
        </p:nvSpPr>
        <p:spPr/>
        <p:txBody>
          <a:bodyPr/>
          <a:lstStyle/>
          <a:p>
            <a:fld id="{945CAF6A-E3F9-4718-B77C-3AFEE9F98AC1}" type="slidenum">
              <a:rPr lang="en-US" smtClean="0"/>
              <a:pPr/>
              <a:t>23</a:t>
            </a:fld>
            <a:endParaRPr lang="en-US"/>
          </a:p>
        </p:txBody>
      </p:sp>
      <p:sp>
        <p:nvSpPr>
          <p:cNvPr id="7" name="Title 1"/>
          <p:cNvSpPr txBox="1">
            <a:spLocks/>
          </p:cNvSpPr>
          <p:nvPr/>
        </p:nvSpPr>
        <p:spPr>
          <a:xfrm>
            <a:off x="6217920" y="286603"/>
            <a:ext cx="493776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900" b="1">
                <a:solidFill>
                  <a:srgbClr val="00B0F0"/>
                </a:solidFill>
              </a:rPr>
              <a:t>A - Aprobar</a:t>
            </a:r>
            <a:endParaRPr lang="es-CO" sz="4900" b="1" dirty="0">
              <a:solidFill>
                <a:srgbClr val="00B0F0"/>
              </a:solidFill>
            </a:endParaRPr>
          </a:p>
        </p:txBody>
      </p:sp>
      <p:grpSp>
        <p:nvGrpSpPr>
          <p:cNvPr id="12" name="Group 11"/>
          <p:cNvGrpSpPr/>
          <p:nvPr/>
        </p:nvGrpSpPr>
        <p:grpSpPr>
          <a:xfrm>
            <a:off x="4935855" y="4995568"/>
            <a:ext cx="2564129" cy="1464217"/>
            <a:chOff x="5105401" y="805705"/>
            <a:chExt cx="2564129" cy="1464217"/>
          </a:xfrm>
        </p:grpSpPr>
        <p:grpSp>
          <p:nvGrpSpPr>
            <p:cNvPr id="15" name="Group 14"/>
            <p:cNvGrpSpPr/>
            <p:nvPr/>
          </p:nvGrpSpPr>
          <p:grpSpPr>
            <a:xfrm>
              <a:off x="5105401" y="805705"/>
              <a:ext cx="1588963" cy="1464217"/>
              <a:chOff x="9061122" y="-508707"/>
              <a:chExt cx="3433521" cy="3744436"/>
            </a:xfrm>
          </p:grpSpPr>
          <p:pic>
            <p:nvPicPr>
              <p:cNvPr id="17" name="Graphic 6">
                <a:extLst>
                  <a:ext uri="{FF2B5EF4-FFF2-40B4-BE49-F238E27FC236}">
                    <a16:creationId xmlns:a16="http://schemas.microsoft.com/office/drawing/2014/main" id="{BD55A1B4-C7B1-4178-AE4E-92A1A85CE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18" name="TextBox 17"/>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16" name="Rectangle 15"/>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spTree>
    <p:extLst>
      <p:ext uri="{BB962C8B-B14F-4D97-AF65-F5344CB8AC3E}">
        <p14:creationId xmlns:p14="http://schemas.microsoft.com/office/powerpoint/2010/main" val="360622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937758" cy="1450757"/>
          </a:xfrm>
        </p:spPr>
        <p:txBody>
          <a:bodyPr>
            <a:normAutofit/>
          </a:bodyPr>
          <a:lstStyle/>
          <a:p>
            <a:r>
              <a:rPr lang="en-US" sz="4900" b="1" dirty="0">
                <a:solidFill>
                  <a:srgbClr val="00B0F0"/>
                </a:solidFill>
              </a:rPr>
              <a:t>D - Distribute</a:t>
            </a:r>
          </a:p>
        </p:txBody>
      </p:sp>
      <p:sp>
        <p:nvSpPr>
          <p:cNvPr id="3" name="Content Placeholder 2"/>
          <p:cNvSpPr>
            <a:spLocks noGrp="1"/>
          </p:cNvSpPr>
          <p:nvPr>
            <p:ph sz="half" idx="1"/>
          </p:nvPr>
        </p:nvSpPr>
        <p:spPr/>
        <p:txBody>
          <a:bodyPr>
            <a:normAutofit/>
          </a:bodyPr>
          <a:lstStyle/>
          <a:p>
            <a:pPr marL="0" indent="0">
              <a:buNone/>
            </a:pPr>
            <a:r>
              <a:rPr lang="en-US" sz="2400" dirty="0"/>
              <a:t>The school has a responsibility to make the the PFEP and Compact to </a:t>
            </a:r>
            <a:r>
              <a:rPr lang="en-US" sz="2400" b="1" u="sng" dirty="0"/>
              <a:t>all</a:t>
            </a:r>
            <a:r>
              <a:rPr lang="en-US" sz="2400" dirty="0"/>
              <a:t> parents of Title I students.</a:t>
            </a:r>
          </a:p>
          <a:p>
            <a:r>
              <a:rPr lang="en-US" sz="2400" dirty="0">
                <a:solidFill>
                  <a:srgbClr val="C00000"/>
                </a:solidFill>
              </a:rPr>
              <a:t>Schools are no longer mandated to mail the policy home.</a:t>
            </a:r>
            <a:endParaRPr lang="en-US" sz="1800" dirty="0">
              <a:solidFill>
                <a:srgbClr val="C00000"/>
              </a:solidFill>
            </a:endParaRPr>
          </a:p>
          <a:p>
            <a:r>
              <a:rPr lang="en-US" sz="2400" dirty="0">
                <a:solidFill>
                  <a:srgbClr val="C00000"/>
                </a:solidFill>
              </a:rPr>
              <a:t>Make available online in a location that is easy for parents to access.</a:t>
            </a:r>
          </a:p>
          <a:p>
            <a:endParaRPr lang="en-US" sz="2400" dirty="0"/>
          </a:p>
        </p:txBody>
      </p:sp>
      <p:sp>
        <p:nvSpPr>
          <p:cNvPr id="6" name="Content Placeholder 5"/>
          <p:cNvSpPr>
            <a:spLocks noGrp="1"/>
          </p:cNvSpPr>
          <p:nvPr>
            <p:ph sz="half" idx="2"/>
          </p:nvPr>
        </p:nvSpPr>
        <p:spPr>
          <a:xfrm>
            <a:off x="6217920" y="1845735"/>
            <a:ext cx="5031434" cy="4023360"/>
          </a:xfrm>
        </p:spPr>
        <p:txBody>
          <a:bodyPr>
            <a:normAutofit/>
          </a:bodyPr>
          <a:lstStyle/>
          <a:p>
            <a:r>
              <a:rPr lang="es-CO" sz="2400" dirty="0"/>
              <a:t>La escuela tiene la responsabilidad de distribuir el PFEP y el acuerdo a </a:t>
            </a:r>
            <a:r>
              <a:rPr lang="es-CO" sz="2400" b="1" dirty="0"/>
              <a:t>todos</a:t>
            </a:r>
            <a:r>
              <a:rPr lang="es-CO" sz="2400" dirty="0"/>
              <a:t> los padres de los estudiantes de Título </a:t>
            </a:r>
          </a:p>
          <a:p>
            <a:r>
              <a:rPr lang="es-CO" sz="2400" dirty="0">
                <a:solidFill>
                  <a:srgbClr val="C00000"/>
                </a:solidFill>
              </a:rPr>
              <a:t>Ya no se requiere que las escuelas envían por correo la política a casa.</a:t>
            </a:r>
            <a:endParaRPr lang="en-US" sz="2400" dirty="0">
              <a:solidFill>
                <a:srgbClr val="C00000"/>
              </a:solidFill>
            </a:endParaRPr>
          </a:p>
          <a:p>
            <a:r>
              <a:rPr lang="es-CO" sz="2400" dirty="0">
                <a:solidFill>
                  <a:srgbClr val="C00000"/>
                </a:solidFill>
              </a:rPr>
              <a:t>Publicarla en un lugar en el sitio por Internet que sea fácil para que los padres puedan acceder.</a:t>
            </a:r>
          </a:p>
        </p:txBody>
      </p:sp>
      <p:sp>
        <p:nvSpPr>
          <p:cNvPr id="4" name="Slide Number Placeholder 3">
            <a:extLst>
              <a:ext uri="{FF2B5EF4-FFF2-40B4-BE49-F238E27FC236}">
                <a16:creationId xmlns:a16="http://schemas.microsoft.com/office/drawing/2014/main" id="{BABE199B-8753-4061-8C20-85E6F5B605CC}"/>
              </a:ext>
            </a:extLst>
          </p:cNvPr>
          <p:cNvSpPr>
            <a:spLocks noGrp="1"/>
          </p:cNvSpPr>
          <p:nvPr>
            <p:ph type="sldNum" sz="quarter" idx="12"/>
          </p:nvPr>
        </p:nvSpPr>
        <p:spPr/>
        <p:txBody>
          <a:bodyPr/>
          <a:lstStyle/>
          <a:p>
            <a:fld id="{945CAF6A-E3F9-4718-B77C-3AFEE9F98AC1}" type="slidenum">
              <a:rPr lang="en-US" smtClean="0"/>
              <a:pPr/>
              <a:t>24</a:t>
            </a:fld>
            <a:endParaRPr lang="en-US"/>
          </a:p>
        </p:txBody>
      </p:sp>
      <p:sp>
        <p:nvSpPr>
          <p:cNvPr id="12" name="Title 1"/>
          <p:cNvSpPr txBox="1">
            <a:spLocks/>
          </p:cNvSpPr>
          <p:nvPr/>
        </p:nvSpPr>
        <p:spPr>
          <a:xfrm>
            <a:off x="6096000" y="286603"/>
            <a:ext cx="505968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900" b="1" dirty="0">
                <a:solidFill>
                  <a:srgbClr val="00B0F0"/>
                </a:solidFill>
              </a:rPr>
              <a:t>D - Distribuir</a:t>
            </a:r>
          </a:p>
        </p:txBody>
      </p:sp>
      <p:grpSp>
        <p:nvGrpSpPr>
          <p:cNvPr id="13" name="Group 12"/>
          <p:cNvGrpSpPr/>
          <p:nvPr/>
        </p:nvGrpSpPr>
        <p:grpSpPr>
          <a:xfrm>
            <a:off x="4935855" y="4995568"/>
            <a:ext cx="2564129" cy="1464217"/>
            <a:chOff x="5105401" y="805705"/>
            <a:chExt cx="2564129" cy="1464217"/>
          </a:xfrm>
        </p:grpSpPr>
        <p:grpSp>
          <p:nvGrpSpPr>
            <p:cNvPr id="14" name="Group 13"/>
            <p:cNvGrpSpPr/>
            <p:nvPr/>
          </p:nvGrpSpPr>
          <p:grpSpPr>
            <a:xfrm>
              <a:off x="5105401" y="805705"/>
              <a:ext cx="1588963" cy="1464217"/>
              <a:chOff x="9061122" y="-508707"/>
              <a:chExt cx="3433521" cy="3744436"/>
            </a:xfrm>
          </p:grpSpPr>
          <p:pic>
            <p:nvPicPr>
              <p:cNvPr id="16" name="Graphic 6">
                <a:extLst>
                  <a:ext uri="{FF2B5EF4-FFF2-40B4-BE49-F238E27FC236}">
                    <a16:creationId xmlns:a16="http://schemas.microsoft.com/office/drawing/2014/main" id="{BD55A1B4-C7B1-4178-AE4E-92A1A85CE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844" y="-508707"/>
                <a:ext cx="1640799" cy="1640802"/>
              </a:xfrm>
              <a:prstGeom prst="rect">
                <a:avLst/>
              </a:prstGeom>
            </p:spPr>
          </p:pic>
          <p:sp>
            <p:nvSpPr>
              <p:cNvPr id="17" name="TextBox 16"/>
              <p:cNvSpPr txBox="1"/>
              <p:nvPr/>
            </p:nvSpPr>
            <p:spPr>
              <a:xfrm>
                <a:off x="9061122" y="1110624"/>
                <a:ext cx="2799174" cy="2125105"/>
              </a:xfrm>
              <a:prstGeom prst="rect">
                <a:avLst/>
              </a:prstGeom>
              <a:noFill/>
            </p:spPr>
            <p:txBody>
              <a:bodyPr wrap="square" rtlCol="0">
                <a:spAutoFit/>
              </a:bodyPr>
              <a:lstStyle/>
              <a:p>
                <a:pPr algn="ctr"/>
                <a:r>
                  <a:rPr lang="en-US" sz="1200" dirty="0"/>
                  <a:t>School Parent Compact Requirements</a:t>
                </a:r>
              </a:p>
              <a:p>
                <a:pPr algn="ctr"/>
                <a:endParaRPr lang="en-US" sz="1200" dirty="0"/>
              </a:p>
            </p:txBody>
          </p:sp>
        </p:grpSp>
        <p:sp>
          <p:nvSpPr>
            <p:cNvPr id="15" name="Rectangle 14"/>
            <p:cNvSpPr/>
            <p:nvPr/>
          </p:nvSpPr>
          <p:spPr>
            <a:xfrm>
              <a:off x="6221730" y="1273052"/>
              <a:ext cx="1447800" cy="830997"/>
            </a:xfrm>
            <a:prstGeom prst="rect">
              <a:avLst/>
            </a:prstGeom>
          </p:spPr>
          <p:txBody>
            <a:bodyPr wrap="square">
              <a:spAutoFit/>
            </a:bodyPr>
            <a:lstStyle/>
            <a:p>
              <a:pPr algn="ctr"/>
              <a:endParaRPr lang="es-CO" sz="1200" dirty="0"/>
            </a:p>
            <a:p>
              <a:pPr algn="ctr"/>
              <a:r>
                <a:rPr lang="es-CO" sz="1200" dirty="0"/>
                <a:t>Requisitos para el contrato entre la escuela y los padres</a:t>
              </a:r>
            </a:p>
          </p:txBody>
        </p:sp>
      </p:grpSp>
      <p:pic>
        <p:nvPicPr>
          <p:cNvPr id="7" name="Picture 6" descr="Website change: fresh look and new direction for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74" y="2971800"/>
            <a:ext cx="690563" cy="689512"/>
          </a:xfrm>
          <a:prstGeom prst="rect">
            <a:avLst/>
          </a:prstGeom>
        </p:spPr>
      </p:pic>
      <p:pic>
        <p:nvPicPr>
          <p:cNvPr id="18" name="Picture 17" descr="Pregunte si es nuevo – La Sal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2908" y="2990511"/>
            <a:ext cx="819150" cy="751906"/>
          </a:xfrm>
          <a:prstGeom prst="rect">
            <a:avLst/>
          </a:prstGeom>
        </p:spPr>
      </p:pic>
    </p:spTree>
    <p:extLst>
      <p:ext uri="{BB962C8B-B14F-4D97-AF65-F5344CB8AC3E}">
        <p14:creationId xmlns:p14="http://schemas.microsoft.com/office/powerpoint/2010/main" val="1377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710" y="838200"/>
            <a:ext cx="10836579" cy="5486875"/>
          </a:xfrm>
          <a:prstGeom prst="rect">
            <a:avLst/>
          </a:prstGeom>
        </p:spPr>
      </p:pic>
      <p:sp>
        <p:nvSpPr>
          <p:cNvPr id="5" name="Arrow: Left 39">
            <a:extLst>
              <a:ext uri="{FF2B5EF4-FFF2-40B4-BE49-F238E27FC236}">
                <a16:creationId xmlns:a16="http://schemas.microsoft.com/office/drawing/2014/main" id="{88C53F1D-E4BD-4F95-ACED-77EFEDDA9054}"/>
              </a:ext>
            </a:extLst>
          </p:cNvPr>
          <p:cNvSpPr/>
          <p:nvPr/>
        </p:nvSpPr>
        <p:spPr>
          <a:xfrm rot="14136712">
            <a:off x="4800600" y="0"/>
            <a:ext cx="1295399" cy="685562"/>
          </a:xfrm>
          <a:prstGeom prst="leftArrow">
            <a:avLst>
              <a:gd name="adj1" fmla="val 63355"/>
              <a:gd name="adj2"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6" name="Title 1"/>
          <p:cNvSpPr txBox="1">
            <a:spLocks/>
          </p:cNvSpPr>
          <p:nvPr/>
        </p:nvSpPr>
        <p:spPr>
          <a:xfrm>
            <a:off x="677710" y="286603"/>
            <a:ext cx="1047797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900" b="1" dirty="0">
                <a:solidFill>
                  <a:srgbClr val="00B0F0"/>
                </a:solidFill>
              </a:rPr>
              <a:t>D – </a:t>
            </a:r>
            <a:r>
              <a:rPr lang="es-CO" sz="4900" b="1" dirty="0" err="1">
                <a:solidFill>
                  <a:srgbClr val="00B0F0"/>
                </a:solidFill>
              </a:rPr>
              <a:t>Distribute</a:t>
            </a:r>
            <a:r>
              <a:rPr lang="es-CO" sz="4900" b="1" dirty="0">
                <a:solidFill>
                  <a:srgbClr val="00B0F0"/>
                </a:solidFill>
              </a:rPr>
              <a:t>				D – Distribuir</a:t>
            </a:r>
          </a:p>
        </p:txBody>
      </p:sp>
      <p:sp>
        <p:nvSpPr>
          <p:cNvPr id="7" name="Rounded Rectangle 6"/>
          <p:cNvSpPr/>
          <p:nvPr/>
        </p:nvSpPr>
        <p:spPr>
          <a:xfrm>
            <a:off x="5562600" y="5181600"/>
            <a:ext cx="1600200" cy="76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40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846320" cy="1450757"/>
          </a:xfrm>
        </p:spPr>
        <p:txBody>
          <a:bodyPr>
            <a:noAutofit/>
          </a:bodyPr>
          <a:lstStyle/>
          <a:p>
            <a:r>
              <a:rPr lang="en-US" sz="4300" b="1" dirty="0">
                <a:solidFill>
                  <a:srgbClr val="00B0F0"/>
                </a:solidFill>
              </a:rPr>
              <a:t>Policy Reminders for Staff</a:t>
            </a:r>
          </a:p>
        </p:txBody>
      </p:sp>
      <p:sp>
        <p:nvSpPr>
          <p:cNvPr id="5" name="Content Placeholder 4"/>
          <p:cNvSpPr>
            <a:spLocks noGrp="1"/>
          </p:cNvSpPr>
          <p:nvPr>
            <p:ph sz="half" idx="2"/>
          </p:nvPr>
        </p:nvSpPr>
        <p:spPr>
          <a:xfrm>
            <a:off x="6217920" y="1845735"/>
            <a:ext cx="5821680" cy="4023360"/>
          </a:xfrm>
        </p:spPr>
        <p:txBody>
          <a:bodyPr/>
          <a:lstStyle/>
          <a:p>
            <a:pPr marL="285750" indent="-285750">
              <a:buFont typeface="Wingdings" panose="05000000000000000000" pitchFamily="2" charset="2"/>
              <a:buChar char="v"/>
            </a:pPr>
            <a:r>
              <a:rPr lang="es-CO" dirty="0"/>
              <a:t>Para cada componente, usted </a:t>
            </a:r>
            <a:r>
              <a:rPr lang="es-CO" b="1" dirty="0">
                <a:solidFill>
                  <a:srgbClr val="FF0000"/>
                </a:solidFill>
              </a:rPr>
              <a:t>proporcionará</a:t>
            </a:r>
            <a:r>
              <a:rPr lang="es-CO" dirty="0"/>
              <a:t> </a:t>
            </a:r>
            <a:r>
              <a:rPr lang="es-CO" b="1" dirty="0">
                <a:solidFill>
                  <a:srgbClr val="FF0000"/>
                </a:solidFill>
              </a:rPr>
              <a:t>una breve descripción</a:t>
            </a:r>
            <a:r>
              <a:rPr lang="es-CO" dirty="0"/>
              <a:t> o punto acerca de cómo sucede esto en su escuela.</a:t>
            </a:r>
            <a:endParaRPr lang="en-US" sz="900" dirty="0"/>
          </a:p>
          <a:p>
            <a:pPr marL="285750" indent="-285750">
              <a:buFont typeface="Wingdings" panose="05000000000000000000" pitchFamily="2" charset="2"/>
              <a:buChar char="v"/>
            </a:pPr>
            <a:r>
              <a:rPr lang="es-CO" dirty="0"/>
              <a:t>En cada sección, </a:t>
            </a:r>
            <a:r>
              <a:rPr lang="es-CO" b="1" dirty="0">
                <a:solidFill>
                  <a:srgbClr val="FF0000"/>
                </a:solidFill>
              </a:rPr>
              <a:t>pondrá el nombre de la escuela.</a:t>
            </a:r>
            <a:endParaRPr lang="en-US" sz="900" b="1" dirty="0">
              <a:solidFill>
                <a:srgbClr val="FF0000"/>
              </a:solidFill>
            </a:endParaRPr>
          </a:p>
          <a:p>
            <a:pPr marL="285750" indent="-285750">
              <a:buFont typeface="Wingdings" panose="05000000000000000000" pitchFamily="2" charset="2"/>
              <a:buChar char="v"/>
            </a:pPr>
            <a:r>
              <a:rPr lang="es-CO" dirty="0"/>
              <a:t>En el encabezado, pondrá el </a:t>
            </a:r>
            <a:r>
              <a:rPr lang="es-CO" b="1" dirty="0">
                <a:solidFill>
                  <a:srgbClr val="FF0000"/>
                </a:solidFill>
              </a:rPr>
              <a:t>nombre de la escuela</a:t>
            </a:r>
            <a:r>
              <a:rPr lang="es-CO" dirty="0"/>
              <a:t> y el </a:t>
            </a:r>
            <a:r>
              <a:rPr lang="es-CO" b="1" dirty="0">
                <a:solidFill>
                  <a:srgbClr val="FF0000"/>
                </a:solidFill>
              </a:rPr>
              <a:t>año escolar en curso.</a:t>
            </a:r>
          </a:p>
        </p:txBody>
      </p:sp>
      <p:sp>
        <p:nvSpPr>
          <p:cNvPr id="3" name="Slide Number Placeholder 2">
            <a:extLst>
              <a:ext uri="{FF2B5EF4-FFF2-40B4-BE49-F238E27FC236}">
                <a16:creationId xmlns:a16="http://schemas.microsoft.com/office/drawing/2014/main" id="{725BA53B-CBD7-44C4-81EC-B0CBFB7BDBB6}"/>
              </a:ext>
            </a:extLst>
          </p:cNvPr>
          <p:cNvSpPr>
            <a:spLocks noGrp="1"/>
          </p:cNvSpPr>
          <p:nvPr>
            <p:ph type="sldNum" sz="quarter" idx="12"/>
          </p:nvPr>
        </p:nvSpPr>
        <p:spPr/>
        <p:txBody>
          <a:bodyPr/>
          <a:lstStyle/>
          <a:p>
            <a:fld id="{945CAF6A-E3F9-4718-B77C-3AFEE9F98AC1}" type="slidenum">
              <a:rPr lang="en-US" smtClean="0"/>
              <a:pPr/>
              <a:t>26</a:t>
            </a:fld>
            <a:endParaRPr lang="en-US"/>
          </a:p>
        </p:txBody>
      </p:sp>
      <p:sp>
        <p:nvSpPr>
          <p:cNvPr id="32" name="Rectangle 31"/>
          <p:cNvSpPr/>
          <p:nvPr/>
        </p:nvSpPr>
        <p:spPr>
          <a:xfrm>
            <a:off x="4172749" y="6400800"/>
            <a:ext cx="3846502" cy="369332"/>
          </a:xfrm>
          <a:prstGeom prst="rect">
            <a:avLst/>
          </a:prstGeom>
        </p:spPr>
        <p:txBody>
          <a:bodyPr wrap="none">
            <a:spAutoFit/>
          </a:bodyPr>
          <a:lstStyle/>
          <a:p>
            <a:r>
              <a:rPr lang="en-US" b="1" dirty="0">
                <a:hlinkClick r:id="rId3"/>
              </a:rPr>
              <a:t>https://achieve.lausd.net/Page/10427</a:t>
            </a:r>
            <a:endParaRPr lang="en-US" b="1" dirty="0"/>
          </a:p>
        </p:txBody>
      </p:sp>
      <p:pic>
        <p:nvPicPr>
          <p:cNvPr id="33" name="Picture 32"/>
          <p:cNvPicPr>
            <a:picLocks noChangeAspect="1"/>
          </p:cNvPicPr>
          <p:nvPr/>
        </p:nvPicPr>
        <p:blipFill>
          <a:blip r:embed="rId4"/>
          <a:stretch>
            <a:fillRect/>
          </a:stretch>
        </p:blipFill>
        <p:spPr>
          <a:xfrm>
            <a:off x="5403006" y="4634477"/>
            <a:ext cx="1385987" cy="1606323"/>
          </a:xfrm>
          <a:prstGeom prst="rect">
            <a:avLst/>
          </a:prstGeom>
        </p:spPr>
      </p:pic>
      <p:pic>
        <p:nvPicPr>
          <p:cNvPr id="29" name="Picture 28"/>
          <p:cNvPicPr>
            <a:picLocks noChangeAspect="1"/>
          </p:cNvPicPr>
          <p:nvPr/>
        </p:nvPicPr>
        <p:blipFill>
          <a:blip r:embed="rId5"/>
          <a:stretch>
            <a:fillRect/>
          </a:stretch>
        </p:blipFill>
        <p:spPr>
          <a:xfrm>
            <a:off x="2362200" y="4271030"/>
            <a:ext cx="1538432" cy="1981200"/>
          </a:xfrm>
          <a:prstGeom prst="rect">
            <a:avLst/>
          </a:prstGeom>
          <a:ln w="19050">
            <a:solidFill>
              <a:schemeClr val="tx1"/>
            </a:solidFill>
          </a:ln>
        </p:spPr>
      </p:pic>
      <p:sp>
        <p:nvSpPr>
          <p:cNvPr id="6" name="Content Placeholder 5"/>
          <p:cNvSpPr>
            <a:spLocks noGrp="1"/>
          </p:cNvSpPr>
          <p:nvPr>
            <p:ph sz="half" idx="1"/>
          </p:nvPr>
        </p:nvSpPr>
        <p:spPr>
          <a:xfrm>
            <a:off x="1097278" y="1946926"/>
            <a:ext cx="4937760" cy="4023360"/>
          </a:xfrm>
        </p:spPr>
        <p:txBody>
          <a:bodyPr/>
          <a:lstStyle/>
          <a:p>
            <a:pPr marL="285750" indent="-285750">
              <a:buFont typeface="Wingdings" panose="05000000000000000000" pitchFamily="2" charset="2"/>
              <a:buChar char="v"/>
            </a:pPr>
            <a:r>
              <a:rPr lang="en-US" dirty="0"/>
              <a:t>For each component you will </a:t>
            </a:r>
            <a:r>
              <a:rPr lang="en-US" b="1" dirty="0">
                <a:solidFill>
                  <a:srgbClr val="FF0000"/>
                </a:solidFill>
              </a:rPr>
              <a:t>provide a brief description </a:t>
            </a:r>
            <a:r>
              <a:rPr lang="en-US" dirty="0"/>
              <a:t>or bullet of how this happens at your school.</a:t>
            </a:r>
            <a:endParaRPr lang="en-US" sz="900" dirty="0"/>
          </a:p>
          <a:p>
            <a:pPr marL="285750" indent="-285750">
              <a:buFont typeface="Wingdings" panose="05000000000000000000" pitchFamily="2" charset="2"/>
              <a:buChar char="v"/>
            </a:pPr>
            <a:r>
              <a:rPr lang="en-US" dirty="0"/>
              <a:t>In each section you </a:t>
            </a:r>
            <a:r>
              <a:rPr lang="en-US" dirty="0">
                <a:solidFill>
                  <a:srgbClr val="000000"/>
                </a:solidFill>
              </a:rPr>
              <a:t>will </a:t>
            </a:r>
            <a:r>
              <a:rPr lang="en-US" b="1" dirty="0">
                <a:solidFill>
                  <a:srgbClr val="FF0000"/>
                </a:solidFill>
              </a:rPr>
              <a:t>insert school name.</a:t>
            </a:r>
            <a:endParaRPr lang="en-US" sz="900" b="1" dirty="0">
              <a:solidFill>
                <a:srgbClr val="FF0000"/>
              </a:solidFill>
            </a:endParaRPr>
          </a:p>
          <a:p>
            <a:pPr marL="285750" indent="-285750">
              <a:buFont typeface="Wingdings" panose="05000000000000000000" pitchFamily="2" charset="2"/>
              <a:buChar char="v"/>
            </a:pPr>
            <a:r>
              <a:rPr lang="en-US" dirty="0"/>
              <a:t>In the header you will insert </a:t>
            </a:r>
            <a:r>
              <a:rPr lang="en-US" b="1" dirty="0">
                <a:solidFill>
                  <a:srgbClr val="FF0000"/>
                </a:solidFill>
              </a:rPr>
              <a:t>school name</a:t>
            </a:r>
            <a:r>
              <a:rPr lang="en-US" b="1" dirty="0"/>
              <a:t> </a:t>
            </a:r>
            <a:r>
              <a:rPr lang="en-US" dirty="0"/>
              <a:t>and </a:t>
            </a:r>
            <a:r>
              <a:rPr lang="en-US" b="1" dirty="0">
                <a:solidFill>
                  <a:srgbClr val="FF0000"/>
                </a:solidFill>
              </a:rPr>
              <a:t>current school year</a:t>
            </a:r>
            <a:r>
              <a:rPr lang="en-US" dirty="0"/>
              <a:t>.</a:t>
            </a:r>
          </a:p>
          <a:p>
            <a:endParaRPr lang="en-US" dirty="0"/>
          </a:p>
        </p:txBody>
      </p:sp>
      <p:pic>
        <p:nvPicPr>
          <p:cNvPr id="15" name="Content Placeholder 11" descr="A screenshot of text&#10;&#10;Description generated with very high confidence">
            <a:extLst>
              <a:ext uri="{FF2B5EF4-FFF2-40B4-BE49-F238E27FC236}">
                <a16:creationId xmlns:a16="http://schemas.microsoft.com/office/drawing/2014/main" id="{E0B279CC-D4D5-45AE-AFF5-4235DE7099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5531" y="4285234"/>
            <a:ext cx="2729989" cy="1769714"/>
          </a:xfrm>
          <a:prstGeom prst="rect">
            <a:avLst/>
          </a:prstGeom>
        </p:spPr>
      </p:pic>
      <p:sp>
        <p:nvSpPr>
          <p:cNvPr id="16" name="Title 1"/>
          <p:cNvSpPr txBox="1">
            <a:spLocks/>
          </p:cNvSpPr>
          <p:nvPr/>
        </p:nvSpPr>
        <p:spPr>
          <a:xfrm>
            <a:off x="6217920" y="286603"/>
            <a:ext cx="551688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4300" b="1" dirty="0">
                <a:solidFill>
                  <a:srgbClr val="00B0F0"/>
                </a:solidFill>
              </a:rPr>
              <a:t>Recordatorios de políticas para el personal</a:t>
            </a:r>
            <a:endParaRPr lang="en-US" sz="4300" b="1" dirty="0">
              <a:solidFill>
                <a:srgbClr val="00B0F0"/>
              </a:solidFill>
            </a:endParaRPr>
          </a:p>
        </p:txBody>
      </p:sp>
    </p:spTree>
    <p:extLst>
      <p:ext uri="{BB962C8B-B14F-4D97-AF65-F5344CB8AC3E}">
        <p14:creationId xmlns:p14="http://schemas.microsoft.com/office/powerpoint/2010/main" val="200032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AC2EC2-C6D4-4E33-8BD1-6935B0774864}"/>
              </a:ext>
            </a:extLst>
          </p:cNvPr>
          <p:cNvSpPr>
            <a:spLocks noGrp="1"/>
          </p:cNvSpPr>
          <p:nvPr>
            <p:ph type="title"/>
          </p:nvPr>
        </p:nvSpPr>
        <p:spPr>
          <a:xfrm>
            <a:off x="1097280" y="286603"/>
            <a:ext cx="4937758" cy="1450757"/>
          </a:xfrm>
        </p:spPr>
        <p:txBody>
          <a:bodyPr>
            <a:normAutofit/>
          </a:bodyPr>
          <a:lstStyle/>
          <a:p>
            <a:r>
              <a:rPr lang="en-US" sz="4900" b="1" dirty="0">
                <a:solidFill>
                  <a:srgbClr val="00B0F0"/>
                </a:solidFill>
              </a:rPr>
              <a:t>True or False?</a:t>
            </a:r>
          </a:p>
        </p:txBody>
      </p:sp>
      <p:sp>
        <p:nvSpPr>
          <p:cNvPr id="6" name="Content Placeholder 5">
            <a:extLst>
              <a:ext uri="{FF2B5EF4-FFF2-40B4-BE49-F238E27FC236}">
                <a16:creationId xmlns:a16="http://schemas.microsoft.com/office/drawing/2014/main" id="{018D4D61-8872-4377-A6B6-21D62FFDD4AB}"/>
              </a:ext>
            </a:extLst>
          </p:cNvPr>
          <p:cNvSpPr>
            <a:spLocks noGrp="1"/>
          </p:cNvSpPr>
          <p:nvPr>
            <p:ph sz="half" idx="1"/>
          </p:nvPr>
        </p:nvSpPr>
        <p:spPr/>
        <p:txBody>
          <a:bodyPr>
            <a:normAutofit fontScale="85000" lnSpcReduction="20000"/>
          </a:bodyPr>
          <a:lstStyle/>
          <a:p>
            <a:pPr marL="342900" indent="-342900">
              <a:buFont typeface="+mj-lt"/>
              <a:buAutoNum type="arabicPeriod"/>
            </a:pPr>
            <a:r>
              <a:rPr lang="en-US" sz="2400" dirty="0"/>
              <a:t>With the passage of the Every Student Succeeds Act of 2015, the Parent Involvement Policy is now called the Parent and Family Engagement Policy (PFEP).</a:t>
            </a:r>
          </a:p>
          <a:p>
            <a:pPr marL="342900" indent="-342900">
              <a:buFont typeface="+mj-lt"/>
              <a:buAutoNum type="arabicPeriod"/>
            </a:pPr>
            <a:r>
              <a:rPr lang="en-US" sz="2400" dirty="0"/>
              <a:t>In the PFEP, schools must describe how they build parents’ knowledge and understanding of the standards and state assessments.</a:t>
            </a:r>
          </a:p>
          <a:p>
            <a:pPr marL="342900" indent="-342900">
              <a:buFont typeface="+mj-lt"/>
              <a:buAutoNum type="arabicPeriod"/>
            </a:pPr>
            <a:r>
              <a:rPr lang="en-US" sz="2400" dirty="0"/>
              <a:t>The purpose of Title I is to improve student achievement. </a:t>
            </a:r>
          </a:p>
          <a:p>
            <a:pPr marL="342900" indent="-342900">
              <a:buFont typeface="+mj-lt"/>
              <a:buAutoNum type="arabicPeriod"/>
            </a:pPr>
            <a:r>
              <a:rPr lang="en-US" sz="2400" dirty="0"/>
              <a:t>The School-Parent Compact must be signed by parents, students and school staff.</a:t>
            </a:r>
          </a:p>
          <a:p>
            <a:pPr marL="342900" indent="-342900">
              <a:buFont typeface="+mj-lt"/>
              <a:buAutoNum type="arabicPeriod"/>
            </a:pPr>
            <a:r>
              <a:rPr lang="en-US" sz="2400" dirty="0"/>
              <a:t>The School Site Council is responsible to create the PFEP and School-Parent Compact.</a:t>
            </a:r>
          </a:p>
        </p:txBody>
      </p:sp>
      <p:sp>
        <p:nvSpPr>
          <p:cNvPr id="3" name="Content Placeholder 2"/>
          <p:cNvSpPr>
            <a:spLocks noGrp="1"/>
          </p:cNvSpPr>
          <p:nvPr>
            <p:ph sz="half" idx="2"/>
          </p:nvPr>
        </p:nvSpPr>
        <p:spPr>
          <a:xfrm>
            <a:off x="6217920" y="1845734"/>
            <a:ext cx="5821680" cy="4478865"/>
          </a:xfrm>
        </p:spPr>
        <p:txBody>
          <a:bodyPr>
            <a:noAutofit/>
          </a:bodyPr>
          <a:lstStyle/>
          <a:p>
            <a:pPr marL="342900" indent="-342900">
              <a:buFont typeface="+mj-lt"/>
              <a:buAutoNum type="arabicPeriod"/>
            </a:pPr>
            <a:r>
              <a:rPr lang="es-CO" sz="1800" dirty="0"/>
              <a:t>Con la aprobación de la Ley de Éxito para Todos los Estudiantes de 2015, la Política para la Involucración de los padres ahora se titula la Política para la Involucración de los Padres y las Familias (</a:t>
            </a:r>
            <a:r>
              <a:rPr lang="es-CO" sz="1800" dirty="0" err="1"/>
              <a:t>PFEP</a:t>
            </a:r>
            <a:r>
              <a:rPr lang="es-CO" sz="1800" dirty="0"/>
              <a:t>, en inglés).</a:t>
            </a:r>
          </a:p>
          <a:p>
            <a:pPr marL="342900" indent="-342900">
              <a:buFont typeface="+mj-lt"/>
              <a:buAutoNum type="arabicPeriod"/>
            </a:pPr>
            <a:r>
              <a:rPr lang="es-CO" sz="1800" dirty="0"/>
              <a:t>Bajo la </a:t>
            </a:r>
            <a:r>
              <a:rPr lang="es-CO" sz="1800" dirty="0" err="1"/>
              <a:t>PFEP</a:t>
            </a:r>
            <a:r>
              <a:rPr lang="es-CO" sz="1800" dirty="0"/>
              <a:t>, las escuelas deben describir cómo amplían el conocimiento y el entendimiento de los padres en cuanto a los estándares y las evaluaciones</a:t>
            </a:r>
          </a:p>
          <a:p>
            <a:pPr marL="342900" indent="-342900">
              <a:buFont typeface="+mj-lt"/>
              <a:buAutoNum type="arabicPeriod"/>
            </a:pPr>
            <a:r>
              <a:rPr lang="es-CO" sz="1800" dirty="0"/>
              <a:t>El propósito del programa Título I es de mejorar el rendimiento estudiantil. </a:t>
            </a:r>
          </a:p>
          <a:p>
            <a:pPr marL="342900" indent="-342900">
              <a:buFont typeface="+mj-lt"/>
              <a:buAutoNum type="arabicPeriod"/>
            </a:pPr>
            <a:r>
              <a:rPr lang="es-CO" sz="1800" dirty="0"/>
              <a:t>Los padres, los estudiantes y el personal escolar debe firmar el Contrato entre la Escuela y los Padres.</a:t>
            </a:r>
          </a:p>
          <a:p>
            <a:pPr marL="342900" indent="-342900">
              <a:buFont typeface="+mj-lt"/>
              <a:buAutoNum type="arabicPeriod"/>
            </a:pPr>
            <a:r>
              <a:rPr lang="es-CO" sz="1800" dirty="0"/>
              <a:t>El Consejo del Plantel Escolar tiene la responsabilidad de crear el </a:t>
            </a:r>
            <a:r>
              <a:rPr lang="es-CO" sz="1800" dirty="0" err="1"/>
              <a:t>PFEP</a:t>
            </a:r>
            <a:r>
              <a:rPr lang="es-CO" sz="1800" dirty="0"/>
              <a:t> y el Contrato entre la Escuela y los Padres.</a:t>
            </a:r>
          </a:p>
        </p:txBody>
      </p:sp>
      <p:sp>
        <p:nvSpPr>
          <p:cNvPr id="4" name="Slide Number Placeholder 3">
            <a:extLst>
              <a:ext uri="{FF2B5EF4-FFF2-40B4-BE49-F238E27FC236}">
                <a16:creationId xmlns:a16="http://schemas.microsoft.com/office/drawing/2014/main" id="{7FF106B9-3995-43FA-832A-93A5641E1515}"/>
              </a:ext>
            </a:extLst>
          </p:cNvPr>
          <p:cNvSpPr>
            <a:spLocks noGrp="1"/>
          </p:cNvSpPr>
          <p:nvPr>
            <p:ph type="sldNum" sz="quarter" idx="12"/>
          </p:nvPr>
        </p:nvSpPr>
        <p:spPr/>
        <p:txBody>
          <a:bodyPr/>
          <a:lstStyle/>
          <a:p>
            <a:fld id="{170ADD11-4055-44D3-AD09-D611CD509B89}" type="slidenum">
              <a:rPr lang="en-US" smtClean="0"/>
              <a:pPr/>
              <a:t>27</a:t>
            </a:fld>
            <a:endParaRPr lang="zh-CN" altLang="en-US"/>
          </a:p>
        </p:txBody>
      </p:sp>
      <p:sp>
        <p:nvSpPr>
          <p:cNvPr id="7" name="Title 4">
            <a:extLst>
              <a:ext uri="{FF2B5EF4-FFF2-40B4-BE49-F238E27FC236}">
                <a16:creationId xmlns:a16="http://schemas.microsoft.com/office/drawing/2014/main" id="{45AC2EC2-C6D4-4E33-8BD1-6935B0774864}"/>
              </a:ext>
            </a:extLst>
          </p:cNvPr>
          <p:cNvSpPr txBox="1">
            <a:spLocks/>
          </p:cNvSpPr>
          <p:nvPr/>
        </p:nvSpPr>
        <p:spPr>
          <a:xfrm>
            <a:off x="6217920" y="286603"/>
            <a:ext cx="493776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900" b="1">
                <a:solidFill>
                  <a:srgbClr val="00B0F0"/>
                </a:solidFill>
              </a:rPr>
              <a:t>¿Verdadero o falso?</a:t>
            </a:r>
            <a:endParaRPr lang="es-CO" sz="4900" b="1" dirty="0">
              <a:solidFill>
                <a:srgbClr val="00B0F0"/>
              </a:solidFill>
            </a:endParaRPr>
          </a:p>
        </p:txBody>
      </p:sp>
    </p:spTree>
    <p:extLst>
      <p:ext uri="{BB962C8B-B14F-4D97-AF65-F5344CB8AC3E}">
        <p14:creationId xmlns:p14="http://schemas.microsoft.com/office/powerpoint/2010/main" val="314558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01789" y="993464"/>
            <a:ext cx="7355777" cy="1568630"/>
          </a:xfrm>
        </p:spPr>
        <p:txBody>
          <a:bodyPr anchor="t">
            <a:noAutofit/>
          </a:bodyPr>
          <a:lstStyle/>
          <a:p>
            <a:pPr algn="ctr"/>
            <a:r>
              <a:rPr lang="en-US" sz="2000" b="1" dirty="0">
                <a:solidFill>
                  <a:schemeClr val="tx1"/>
                </a:solidFill>
                <a:latin typeface="+mn-lt"/>
              </a:rPr>
              <a:t>School staff, visit </a:t>
            </a:r>
            <a:r>
              <a:rPr lang="en-US" sz="2000" b="1" dirty="0">
                <a:solidFill>
                  <a:schemeClr val="tx1"/>
                </a:solidFill>
                <a:latin typeface="+mn-lt"/>
                <a:hlinkClick r:id="rId3"/>
              </a:rPr>
              <a:t>https://achieve.lausd.net/Page/10427</a:t>
            </a:r>
            <a:r>
              <a:rPr lang="en-US" sz="2000" b="1" dirty="0">
                <a:solidFill>
                  <a:schemeClr val="tx1"/>
                </a:solidFill>
                <a:latin typeface="+mn-lt"/>
              </a:rPr>
              <a:t> for more Title I Tools for Schools</a:t>
            </a:r>
            <a:br>
              <a:rPr lang="en-US" sz="2000" b="1" dirty="0">
                <a:solidFill>
                  <a:schemeClr val="tx1"/>
                </a:solidFill>
                <a:latin typeface="+mn-lt"/>
              </a:rPr>
            </a:br>
            <a:br>
              <a:rPr lang="en-US" sz="2000" b="1" dirty="0">
                <a:solidFill>
                  <a:schemeClr val="tx1"/>
                </a:solidFill>
                <a:latin typeface="+mn-lt"/>
              </a:rPr>
            </a:br>
            <a:r>
              <a:rPr lang="es-ES" sz="2000" b="1" dirty="0">
                <a:solidFill>
                  <a:schemeClr val="tx1"/>
                </a:solidFill>
                <a:latin typeface="+mn-lt"/>
              </a:rPr>
              <a:t>El personal escolar puede entrar a </a:t>
            </a:r>
            <a:r>
              <a:rPr lang="es-ES" sz="2000" b="1" dirty="0">
                <a:solidFill>
                  <a:schemeClr val="tx1"/>
                </a:solidFill>
                <a:latin typeface="+mn-lt"/>
                <a:hlinkClick r:id="rId3"/>
              </a:rPr>
              <a:t>https://achieve.lausd.net/Page/10427</a:t>
            </a:r>
            <a:r>
              <a:rPr lang="es-ES" sz="2000" b="1" dirty="0">
                <a:solidFill>
                  <a:schemeClr val="tx1"/>
                </a:solidFill>
                <a:latin typeface="+mn-lt"/>
              </a:rPr>
              <a:t> para encontrar más herramientas de Título I para las escuelas</a:t>
            </a:r>
            <a:endParaRPr lang="en-US" sz="2000" b="1" dirty="0">
              <a:solidFill>
                <a:schemeClr val="tx1"/>
              </a:solidFill>
              <a:latin typeface="+mn-lt"/>
            </a:endParaRPr>
          </a:p>
        </p:txBody>
      </p:sp>
      <p:pic>
        <p:nvPicPr>
          <p:cNvPr id="8" name="Picture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5099" y="2550664"/>
            <a:ext cx="3412510" cy="2613008"/>
          </a:xfrm>
        </p:spPr>
      </p:pic>
      <p:sp>
        <p:nvSpPr>
          <p:cNvPr id="7" name="Text Placeholder 6"/>
          <p:cNvSpPr>
            <a:spLocks noGrp="1"/>
          </p:cNvSpPr>
          <p:nvPr>
            <p:ph type="body" sz="half" idx="2"/>
          </p:nvPr>
        </p:nvSpPr>
        <p:spPr>
          <a:xfrm>
            <a:off x="4307779" y="3363028"/>
            <a:ext cx="7543799" cy="3104131"/>
          </a:xfrm>
        </p:spPr>
        <p:txBody>
          <a:bodyPr>
            <a:normAutofit/>
          </a:bodyPr>
          <a:lstStyle/>
          <a:p>
            <a:pPr algn="ctr"/>
            <a:r>
              <a:rPr lang="en-US" sz="2000" b="1" dirty="0">
                <a:solidFill>
                  <a:schemeClr val="tx1"/>
                </a:solidFill>
              </a:rPr>
              <a:t>Parents, visit </a:t>
            </a:r>
            <a:r>
              <a:rPr lang="en-US" sz="2000" b="1" dirty="0">
                <a:solidFill>
                  <a:schemeClr val="tx1"/>
                </a:solidFill>
                <a:hlinkClick r:id="rId5"/>
              </a:rPr>
              <a:t>https://achieve.lausd.net/Page/9651</a:t>
            </a:r>
            <a:r>
              <a:rPr lang="en-US" sz="2000" b="1" dirty="0">
                <a:solidFill>
                  <a:schemeClr val="tx1"/>
                </a:solidFill>
              </a:rPr>
              <a:t> for learning modules to help you support your child’s success.</a:t>
            </a:r>
          </a:p>
          <a:p>
            <a:pPr algn="ctr"/>
            <a:endParaRPr lang="es-ES" sz="2000" b="1" dirty="0">
              <a:solidFill>
                <a:schemeClr val="tx1"/>
              </a:solidFill>
            </a:endParaRPr>
          </a:p>
          <a:p>
            <a:pPr algn="ctr"/>
            <a:r>
              <a:rPr lang="es-ES" sz="2000" b="1" dirty="0">
                <a:solidFill>
                  <a:schemeClr val="tx1"/>
                </a:solidFill>
              </a:rPr>
              <a:t>Los padres de familia pueden entrar a </a:t>
            </a:r>
            <a:r>
              <a:rPr lang="es-ES" sz="2000" b="1" dirty="0">
                <a:solidFill>
                  <a:schemeClr val="tx1"/>
                </a:solidFill>
                <a:hlinkClick r:id="rId5"/>
              </a:rPr>
              <a:t>https://achieve.lausd.net/Page/9651</a:t>
            </a:r>
            <a:r>
              <a:rPr lang="es-ES" sz="2000" b="1" dirty="0">
                <a:solidFill>
                  <a:schemeClr val="tx1"/>
                </a:solidFill>
              </a:rPr>
              <a:t>  para ver módulos de aprendizaje para ayudarles a apoyar el éxito de su hijo.</a:t>
            </a:r>
          </a:p>
          <a:p>
            <a:pPr algn="ctr"/>
            <a:endParaRPr lang="en-US" sz="2000" b="1" dirty="0">
              <a:solidFill>
                <a:schemeClr val="tx1"/>
              </a:solidFill>
            </a:endParaRPr>
          </a:p>
          <a:p>
            <a:pPr algn="ctr"/>
            <a:r>
              <a:rPr lang="en-US" sz="2000" b="1" dirty="0">
                <a:solidFill>
                  <a:schemeClr val="tx1"/>
                </a:solidFill>
                <a:hlinkClick r:id="rId6"/>
              </a:rPr>
              <a:t>families@lausd.net</a:t>
            </a:r>
            <a:r>
              <a:rPr lang="en-US" sz="2000" b="1" dirty="0">
                <a:solidFill>
                  <a:schemeClr val="tx1"/>
                </a:solidFill>
              </a:rPr>
              <a:t> </a:t>
            </a:r>
          </a:p>
        </p:txBody>
      </p:sp>
      <p:sp>
        <p:nvSpPr>
          <p:cNvPr id="4" name="Slide Number Placeholder 3"/>
          <p:cNvSpPr>
            <a:spLocks noGrp="1"/>
          </p:cNvSpPr>
          <p:nvPr>
            <p:ph type="sldNum" sz="quarter" idx="12"/>
          </p:nvPr>
        </p:nvSpPr>
        <p:spPr/>
        <p:txBody>
          <a:bodyPr/>
          <a:lstStyle/>
          <a:p>
            <a:fld id="{945CAF6A-E3F9-4718-B77C-3AFEE9F98AC1}" type="slidenum">
              <a:rPr lang="en-US" smtClean="0"/>
              <a:pPr/>
              <a:t>28</a:t>
            </a:fld>
            <a:endParaRPr lang="en-U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149" y="5253258"/>
            <a:ext cx="3579513" cy="1206527"/>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7417" y="184648"/>
            <a:ext cx="1981205" cy="2377446"/>
          </a:xfrm>
          <a:prstGeom prst="rect">
            <a:avLst/>
          </a:prstGeom>
        </p:spPr>
      </p:pic>
    </p:spTree>
    <p:extLst>
      <p:ext uri="{BB962C8B-B14F-4D97-AF65-F5344CB8AC3E}">
        <p14:creationId xmlns:p14="http://schemas.microsoft.com/office/powerpoint/2010/main" val="128462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b="1" dirty="0">
                <a:solidFill>
                  <a:srgbClr val="00B0F0"/>
                </a:solidFill>
              </a:rPr>
              <a:t>Goal of Title I</a:t>
            </a:r>
          </a:p>
        </p:txBody>
      </p:sp>
      <p:sp>
        <p:nvSpPr>
          <p:cNvPr id="4" name="Content Placeholder 3"/>
          <p:cNvSpPr>
            <a:spLocks noGrp="1"/>
          </p:cNvSpPr>
          <p:nvPr>
            <p:ph sz="half" idx="1"/>
          </p:nvPr>
        </p:nvSpPr>
        <p:spPr/>
        <p:txBody>
          <a:bodyPr/>
          <a:lstStyle/>
          <a:p>
            <a:r>
              <a:rPr lang="en-US" dirty="0"/>
              <a:t>The goal of Title I is to </a:t>
            </a:r>
            <a:r>
              <a:rPr lang="en-US" b="1" dirty="0">
                <a:solidFill>
                  <a:srgbClr val="7030A0"/>
                </a:solidFill>
              </a:rPr>
              <a:t>provide extra </a:t>
            </a:r>
            <a:r>
              <a:rPr lang="en-US" u="sng" dirty="0"/>
              <a:t>instructional services and activities </a:t>
            </a:r>
            <a:r>
              <a:rPr lang="en-US" dirty="0"/>
              <a:t>to support </a:t>
            </a:r>
            <a:r>
              <a:rPr lang="en-US" b="1" dirty="0">
                <a:solidFill>
                  <a:srgbClr val="7030A0"/>
                </a:solidFill>
              </a:rPr>
              <a:t>students identified as failing, or at risk of failing</a:t>
            </a:r>
            <a:r>
              <a:rPr lang="en-US" dirty="0"/>
              <a:t>, the state’s challenging performance standards in </a:t>
            </a:r>
            <a:r>
              <a:rPr lang="en-US" b="1" dirty="0">
                <a:solidFill>
                  <a:srgbClr val="7030A0"/>
                </a:solidFill>
              </a:rPr>
              <a:t>Mathematics, reading, writing, and science.</a:t>
            </a:r>
          </a:p>
          <a:p>
            <a:pPr algn="ctr"/>
            <a:r>
              <a:rPr lang="en-US" b="1" dirty="0"/>
              <a:t>How does your Parent and Family Policy and School-Parent Compact describe the extra programs and services you are providing to parents and families?</a:t>
            </a:r>
          </a:p>
          <a:p>
            <a:endParaRPr lang="en-US" b="1" dirty="0">
              <a:solidFill>
                <a:srgbClr val="7030A0"/>
              </a:solidFill>
            </a:endParaRPr>
          </a:p>
          <a:p>
            <a:endParaRPr lang="en-US" dirty="0"/>
          </a:p>
        </p:txBody>
      </p:sp>
      <p:sp>
        <p:nvSpPr>
          <p:cNvPr id="5" name="Content Placeholder 4"/>
          <p:cNvSpPr>
            <a:spLocks noGrp="1"/>
          </p:cNvSpPr>
          <p:nvPr>
            <p:ph sz="half" idx="2"/>
          </p:nvPr>
        </p:nvSpPr>
        <p:spPr/>
        <p:txBody>
          <a:bodyPr/>
          <a:lstStyle/>
          <a:p>
            <a:r>
              <a:rPr lang="es-CO" dirty="0"/>
              <a:t>La meta de Título I es </a:t>
            </a:r>
            <a:r>
              <a:rPr lang="es-CO" b="1" dirty="0">
                <a:solidFill>
                  <a:srgbClr val="7030A0"/>
                </a:solidFill>
              </a:rPr>
              <a:t>proveer</a:t>
            </a:r>
            <a:r>
              <a:rPr lang="es-CO" dirty="0"/>
              <a:t> </a:t>
            </a:r>
            <a:r>
              <a:rPr lang="es-CO" u="sng" dirty="0"/>
              <a:t>servicios y actividades de instrucción</a:t>
            </a:r>
            <a:r>
              <a:rPr lang="es-CO" dirty="0"/>
              <a:t> </a:t>
            </a:r>
            <a:r>
              <a:rPr lang="es-CO" b="1" dirty="0">
                <a:solidFill>
                  <a:srgbClr val="7030A0"/>
                </a:solidFill>
              </a:rPr>
              <a:t>adicionales</a:t>
            </a:r>
            <a:r>
              <a:rPr lang="es-CO" dirty="0"/>
              <a:t> para apoyar a los </a:t>
            </a:r>
            <a:r>
              <a:rPr lang="es-CO" b="1" dirty="0">
                <a:solidFill>
                  <a:srgbClr val="7030A0"/>
                </a:solidFill>
              </a:rPr>
              <a:t>estudiantes que están reprobando o que tiene el mayor riesgo de reprobar</a:t>
            </a:r>
            <a:r>
              <a:rPr lang="es-CO" dirty="0"/>
              <a:t> las normas exigentes del estado en </a:t>
            </a:r>
            <a:r>
              <a:rPr lang="es-CO" b="1" dirty="0">
                <a:solidFill>
                  <a:srgbClr val="7030A0"/>
                </a:solidFill>
              </a:rPr>
              <a:t>matemáticas, lectura y escritura.</a:t>
            </a:r>
          </a:p>
          <a:p>
            <a:pPr algn="ctr"/>
            <a:r>
              <a:rPr lang="es-ES" b="1" dirty="0">
                <a:solidFill>
                  <a:schemeClr val="tx1"/>
                </a:solidFill>
              </a:rPr>
              <a:t>¿Cómo describe su Política para los padres y la comunidad y el Contrato entre la escuela y los padres los programas y servicios adicionales que está proporcionando a los padres y familias</a:t>
            </a:r>
            <a:r>
              <a:rPr lang="en-US" b="1" dirty="0">
                <a:solidFill>
                  <a:schemeClr val="tx1"/>
                </a:solidFill>
              </a:rPr>
              <a:t>?</a:t>
            </a:r>
          </a:p>
          <a:p>
            <a:endParaRPr lang="en-US" dirty="0"/>
          </a:p>
        </p:txBody>
      </p:sp>
      <p:sp>
        <p:nvSpPr>
          <p:cNvPr id="3" name="Slide Number Placeholder 2">
            <a:extLst>
              <a:ext uri="{FF2B5EF4-FFF2-40B4-BE49-F238E27FC236}">
                <a16:creationId xmlns:a16="http://schemas.microsoft.com/office/drawing/2014/main" id="{725BA53B-CBD7-44C4-81EC-B0CBFB7BDBB6}"/>
              </a:ext>
            </a:extLst>
          </p:cNvPr>
          <p:cNvSpPr>
            <a:spLocks noGrp="1"/>
          </p:cNvSpPr>
          <p:nvPr>
            <p:ph type="sldNum" sz="quarter" idx="12"/>
          </p:nvPr>
        </p:nvSpPr>
        <p:spPr/>
        <p:txBody>
          <a:bodyPr/>
          <a:lstStyle/>
          <a:p>
            <a:fld id="{945CAF6A-E3F9-4718-B77C-3AFEE9F98AC1}" type="slidenum">
              <a:rPr lang="en-US" smtClean="0"/>
              <a:pPr/>
              <a:t>3</a:t>
            </a:fld>
            <a:endParaRPr lang="en-US"/>
          </a:p>
        </p:txBody>
      </p:sp>
      <p:sp>
        <p:nvSpPr>
          <p:cNvPr id="12" name="Title 1"/>
          <p:cNvSpPr txBox="1">
            <a:spLocks/>
          </p:cNvSpPr>
          <p:nvPr/>
        </p:nvSpPr>
        <p:spPr>
          <a:xfrm>
            <a:off x="6217920" y="309463"/>
            <a:ext cx="509016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300" b="1" dirty="0">
                <a:solidFill>
                  <a:srgbClr val="00B0F0"/>
                </a:solidFill>
              </a:rPr>
              <a:t>Meta del Programa de Título I</a:t>
            </a:r>
          </a:p>
        </p:txBody>
      </p:sp>
    </p:spTree>
    <p:extLst>
      <p:ext uri="{BB962C8B-B14F-4D97-AF65-F5344CB8AC3E}">
        <p14:creationId xmlns:p14="http://schemas.microsoft.com/office/powerpoint/2010/main" val="19144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8" y="107950"/>
            <a:ext cx="5072062" cy="1325563"/>
          </a:xfrm>
        </p:spPr>
        <p:txBody>
          <a:bodyPr>
            <a:normAutofit/>
          </a:bodyPr>
          <a:lstStyle/>
          <a:p>
            <a:pPr algn="ctr"/>
            <a:r>
              <a:rPr lang="en-US" sz="4800" b="1" dirty="0">
                <a:solidFill>
                  <a:srgbClr val="00B0F0"/>
                </a:solidFill>
              </a:rPr>
              <a:t>Poll</a:t>
            </a:r>
          </a:p>
        </p:txBody>
      </p:sp>
      <p:sp>
        <p:nvSpPr>
          <p:cNvPr id="5" name="Content Placeholder 4"/>
          <p:cNvSpPr>
            <a:spLocks noGrp="1"/>
          </p:cNvSpPr>
          <p:nvPr>
            <p:ph idx="1"/>
          </p:nvPr>
        </p:nvSpPr>
        <p:spPr>
          <a:xfrm>
            <a:off x="6400800" y="1978024"/>
            <a:ext cx="5486400" cy="4651375"/>
          </a:xfrm>
        </p:spPr>
        <p:txBody>
          <a:bodyPr>
            <a:normAutofit fontScale="70000" lnSpcReduction="20000"/>
          </a:bodyPr>
          <a:lstStyle/>
          <a:p>
            <a:r>
              <a:rPr lang="es-ES" dirty="0">
                <a:solidFill>
                  <a:srgbClr val="0070C0"/>
                </a:solidFill>
              </a:rPr>
              <a:t>Para los padres/proveedores de cuidado: ¿Me invita la escuela de mi hijo/a </a:t>
            </a:r>
            <a:r>
              <a:rPr lang="es-ES" dirty="0" err="1">
                <a:solidFill>
                  <a:srgbClr val="0070C0"/>
                </a:solidFill>
              </a:rPr>
              <a:t>a</a:t>
            </a:r>
            <a:r>
              <a:rPr lang="es-ES" dirty="0">
                <a:solidFill>
                  <a:srgbClr val="0070C0"/>
                </a:solidFill>
              </a:rPr>
              <a:t> aprender sobre temas relacionados con el rendimiento académico de mi hijo/a?</a:t>
            </a:r>
          </a:p>
          <a:p>
            <a:pPr marL="965200"/>
            <a:r>
              <a:rPr lang="es-ES" dirty="0">
                <a:solidFill>
                  <a:srgbClr val="0070C0"/>
                </a:solidFill>
              </a:rPr>
              <a:t>Sí, a menudo</a:t>
            </a:r>
          </a:p>
          <a:p>
            <a:pPr marL="965200"/>
            <a:r>
              <a:rPr lang="es-ES" dirty="0">
                <a:solidFill>
                  <a:srgbClr val="0070C0"/>
                </a:solidFill>
              </a:rPr>
              <a:t>Sí, a veces</a:t>
            </a:r>
          </a:p>
          <a:p>
            <a:pPr marL="965200"/>
            <a:r>
              <a:rPr lang="es-ES" dirty="0">
                <a:solidFill>
                  <a:srgbClr val="0070C0"/>
                </a:solidFill>
              </a:rPr>
              <a:t>Sí, rara vez</a:t>
            </a:r>
          </a:p>
          <a:p>
            <a:pPr marL="965200"/>
            <a:r>
              <a:rPr lang="es-ES" dirty="0">
                <a:solidFill>
                  <a:srgbClr val="0070C0"/>
                </a:solidFill>
              </a:rPr>
              <a:t>No, nunca</a:t>
            </a:r>
          </a:p>
          <a:p>
            <a:r>
              <a:rPr lang="es-ES" dirty="0">
                <a:solidFill>
                  <a:srgbClr val="0070C0"/>
                </a:solidFill>
              </a:rPr>
              <a:t>Para maestros/personal: ¿Ofrece mi escuela desarrollo profesional que amplíe nuestra capacidad de relacionarse con las familias sobre el rendimiento académico de su hijo?</a:t>
            </a:r>
          </a:p>
          <a:p>
            <a:pPr marL="965200"/>
            <a:r>
              <a:rPr lang="es-ES" dirty="0">
                <a:solidFill>
                  <a:srgbClr val="0070C0"/>
                </a:solidFill>
              </a:rPr>
              <a:t>Sí, a menudo</a:t>
            </a:r>
          </a:p>
          <a:p>
            <a:pPr marL="965200"/>
            <a:r>
              <a:rPr lang="es-ES" dirty="0">
                <a:solidFill>
                  <a:srgbClr val="0070C0"/>
                </a:solidFill>
              </a:rPr>
              <a:t>Sí, a veces</a:t>
            </a:r>
          </a:p>
          <a:p>
            <a:pPr marL="965200"/>
            <a:r>
              <a:rPr lang="es-ES" dirty="0">
                <a:solidFill>
                  <a:srgbClr val="0070C0"/>
                </a:solidFill>
              </a:rPr>
              <a:t>Sí, rara vez</a:t>
            </a:r>
          </a:p>
          <a:p>
            <a:pPr marL="965200"/>
            <a:r>
              <a:rPr lang="es-ES" dirty="0">
                <a:solidFill>
                  <a:srgbClr val="0070C0"/>
                </a:solidFill>
              </a:rPr>
              <a:t>No, nunca</a:t>
            </a:r>
          </a:p>
          <a:p>
            <a:endParaRPr lang="es-ES" dirty="0">
              <a:solidFill>
                <a:srgbClr val="C00000"/>
              </a:solidFill>
            </a:endParaRPr>
          </a:p>
          <a:p>
            <a:endParaRPr lang="en-US" dirty="0"/>
          </a:p>
          <a:p>
            <a:endParaRPr lang="en-US" dirty="0"/>
          </a:p>
        </p:txBody>
      </p:sp>
      <p:sp>
        <p:nvSpPr>
          <p:cNvPr id="6" name="Content Placeholder 4"/>
          <p:cNvSpPr txBox="1">
            <a:spLocks/>
          </p:cNvSpPr>
          <p:nvPr/>
        </p:nvSpPr>
        <p:spPr>
          <a:xfrm>
            <a:off x="990600" y="1978025"/>
            <a:ext cx="51054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Parents/Caregivers: Does my/my child’s school invite me to learn about subjects related to my child’s academic achievement?</a:t>
            </a:r>
          </a:p>
          <a:p>
            <a:pPr lvl="1"/>
            <a:r>
              <a:rPr lang="en-US" dirty="0"/>
              <a:t>Yes, often</a:t>
            </a:r>
          </a:p>
          <a:p>
            <a:pPr lvl="1"/>
            <a:r>
              <a:rPr lang="en-US" dirty="0"/>
              <a:t>Yes, sometimes</a:t>
            </a:r>
          </a:p>
          <a:p>
            <a:pPr lvl="1"/>
            <a:r>
              <a:rPr lang="en-US" dirty="0"/>
              <a:t>Yes, rarely</a:t>
            </a:r>
          </a:p>
          <a:p>
            <a:pPr lvl="1"/>
            <a:r>
              <a:rPr lang="en-US" dirty="0"/>
              <a:t>No, never</a:t>
            </a:r>
          </a:p>
          <a:p>
            <a:r>
              <a:rPr lang="en-US" dirty="0"/>
              <a:t>For teachers/staff: Does my school offer professional development that builds our capacity to engage with families about their child’s academic achievement?</a:t>
            </a:r>
          </a:p>
          <a:p>
            <a:pPr lvl="1"/>
            <a:r>
              <a:rPr lang="en-US" dirty="0"/>
              <a:t>Yes, often</a:t>
            </a:r>
          </a:p>
          <a:p>
            <a:pPr lvl="1"/>
            <a:r>
              <a:rPr lang="en-US" dirty="0"/>
              <a:t>Yes, sometimes</a:t>
            </a:r>
          </a:p>
          <a:p>
            <a:pPr lvl="1"/>
            <a:r>
              <a:rPr lang="en-US" dirty="0"/>
              <a:t>Yes, rarely</a:t>
            </a:r>
          </a:p>
          <a:p>
            <a:pPr lvl="1"/>
            <a:r>
              <a:rPr lang="en-US" dirty="0"/>
              <a:t>No, never</a:t>
            </a:r>
          </a:p>
          <a:p>
            <a:endParaRPr lang="en-US" dirty="0"/>
          </a:p>
          <a:p>
            <a:endParaRPr lang="en-US" dirty="0"/>
          </a:p>
        </p:txBody>
      </p:sp>
      <p:sp>
        <p:nvSpPr>
          <p:cNvPr id="7" name="Title 1"/>
          <p:cNvSpPr txBox="1">
            <a:spLocks/>
          </p:cNvSpPr>
          <p:nvPr/>
        </p:nvSpPr>
        <p:spPr>
          <a:xfrm>
            <a:off x="6417469" y="228600"/>
            <a:ext cx="50720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C00000"/>
                </a:solidFill>
              </a:rPr>
              <a:t>Encuesta</a:t>
            </a:r>
          </a:p>
        </p:txBody>
      </p:sp>
    </p:spTree>
    <p:extLst>
      <p:ext uri="{BB962C8B-B14F-4D97-AF65-F5344CB8AC3E}">
        <p14:creationId xmlns:p14="http://schemas.microsoft.com/office/powerpoint/2010/main" val="203785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8000" y="1656609"/>
            <a:ext cx="3962400" cy="4040749"/>
            <a:chOff x="9061122" y="-457418"/>
            <a:chExt cx="2799174" cy="3657337"/>
          </a:xfrm>
        </p:grpSpPr>
        <p:pic>
          <p:nvPicPr>
            <p:cNvPr id="7" name="Graphic 6">
              <a:extLst>
                <a:ext uri="{FF2B5EF4-FFF2-40B4-BE49-F238E27FC236}">
                  <a16:creationId xmlns:a16="http://schemas.microsoft.com/office/drawing/2014/main" id="{BD55A1B4-C7B1-4178-AE4E-92A1A85CE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0309" y="-457418"/>
              <a:ext cx="1640800" cy="1640802"/>
            </a:xfrm>
            <a:prstGeom prst="rect">
              <a:avLst/>
            </a:prstGeom>
          </p:spPr>
        </p:pic>
        <p:sp>
          <p:nvSpPr>
            <p:cNvPr id="8" name="TextBox 7"/>
            <p:cNvSpPr txBox="1"/>
            <p:nvPr/>
          </p:nvSpPr>
          <p:spPr>
            <a:xfrm>
              <a:off x="9061122" y="1110624"/>
              <a:ext cx="2799174" cy="2089295"/>
            </a:xfrm>
            <a:prstGeom prst="rect">
              <a:avLst/>
            </a:prstGeom>
            <a:noFill/>
          </p:spPr>
          <p:txBody>
            <a:bodyPr wrap="square" rtlCol="0">
              <a:spAutoFit/>
            </a:bodyPr>
            <a:lstStyle/>
            <a:p>
              <a:pPr algn="ctr"/>
              <a:r>
                <a:rPr lang="en-US" sz="2400" dirty="0"/>
                <a:t>School Parent Compact Requirements</a:t>
              </a:r>
            </a:p>
            <a:p>
              <a:pPr algn="ctr"/>
              <a:endParaRPr lang="es-CO" sz="2400" dirty="0"/>
            </a:p>
            <a:p>
              <a:pPr algn="ctr"/>
              <a:r>
                <a:rPr lang="es-CO" sz="2400" dirty="0"/>
                <a:t>Requisitos para el contrato entre la escuela y los padres</a:t>
              </a:r>
            </a:p>
            <a:p>
              <a:pPr algn="ctr"/>
              <a:endParaRPr lang="en-US" sz="2400" dirty="0"/>
            </a:p>
          </p:txBody>
        </p:sp>
      </p:grpSp>
      <p:grpSp>
        <p:nvGrpSpPr>
          <p:cNvPr id="9" name="Group 8"/>
          <p:cNvGrpSpPr/>
          <p:nvPr/>
        </p:nvGrpSpPr>
        <p:grpSpPr>
          <a:xfrm>
            <a:off x="761997" y="737377"/>
            <a:ext cx="4419600" cy="4959981"/>
            <a:chOff x="10235048" y="-91155"/>
            <a:chExt cx="2058688" cy="2282735"/>
          </a:xfrm>
        </p:grpSpPr>
        <p:pic>
          <p:nvPicPr>
            <p:cNvPr id="10" name="Graphic 7">
              <a:extLst>
                <a:ext uri="{FF2B5EF4-FFF2-40B4-BE49-F238E27FC236}">
                  <a16:creationId xmlns:a16="http://schemas.microsoft.com/office/drawing/2014/main" id="{F5A0940F-F702-4BFD-B6D9-6E66AA0A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001" y="-91155"/>
              <a:ext cx="1651688" cy="1238767"/>
            </a:xfrm>
            <a:prstGeom prst="rect">
              <a:avLst/>
            </a:prstGeom>
          </p:spPr>
        </p:pic>
        <p:sp>
          <p:nvSpPr>
            <p:cNvPr id="11" name="TextBox 10"/>
            <p:cNvSpPr txBox="1"/>
            <p:nvPr/>
          </p:nvSpPr>
          <p:spPr>
            <a:xfrm>
              <a:off x="10235048" y="1129219"/>
              <a:ext cx="2058688" cy="1062361"/>
            </a:xfrm>
            <a:prstGeom prst="rect">
              <a:avLst/>
            </a:prstGeom>
            <a:noFill/>
          </p:spPr>
          <p:txBody>
            <a:bodyPr wrap="square" rtlCol="0">
              <a:spAutoFit/>
            </a:bodyPr>
            <a:lstStyle/>
            <a:p>
              <a:pPr algn="ctr"/>
              <a:r>
                <a:rPr lang="en-US" sz="2400" dirty="0"/>
                <a:t>Parent and Family Engagement Policy Requirements</a:t>
              </a:r>
            </a:p>
            <a:p>
              <a:pPr algn="ctr"/>
              <a:endParaRPr lang="es-CO" sz="2400" dirty="0"/>
            </a:p>
            <a:p>
              <a:pPr algn="ctr"/>
              <a:r>
                <a:rPr lang="es-CO" sz="2400" dirty="0"/>
                <a:t>Requisitos para la Política para la Involucración de los Padres y la Familia</a:t>
              </a:r>
            </a:p>
          </p:txBody>
        </p:sp>
      </p:grpSp>
    </p:spTree>
    <p:extLst>
      <p:ext uri="{BB962C8B-B14F-4D97-AF65-F5344CB8AC3E}">
        <p14:creationId xmlns:p14="http://schemas.microsoft.com/office/powerpoint/2010/main" val="21875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45734"/>
            <a:ext cx="5501638" cy="4023360"/>
          </a:xfrm>
        </p:spPr>
        <p:txBody>
          <a:bodyPr>
            <a:normAutofit/>
          </a:bodyPr>
          <a:lstStyle/>
          <a:p>
            <a:pPr marL="0" indent="0">
              <a:buNone/>
            </a:pPr>
            <a:r>
              <a:rPr lang="en-US" sz="2400" dirty="0"/>
              <a:t>Each school served under this part (LEA) </a:t>
            </a:r>
            <a:r>
              <a:rPr lang="en-US" sz="2400" b="1" u="sng" dirty="0"/>
              <a:t>shall jointly develop </a:t>
            </a:r>
            <a:r>
              <a:rPr lang="en-US" sz="2400" dirty="0"/>
              <a:t>with, and </a:t>
            </a:r>
            <a:r>
              <a:rPr lang="en-US" sz="2400" b="1" u="sng" dirty="0"/>
              <a:t>distribute</a:t>
            </a:r>
            <a:r>
              <a:rPr lang="en-US" sz="2400" dirty="0"/>
              <a:t> to, parents and family members of participating children </a:t>
            </a:r>
            <a:r>
              <a:rPr lang="en-US" sz="2400" b="1" dirty="0">
                <a:solidFill>
                  <a:srgbClr val="00B050"/>
                </a:solidFill>
              </a:rPr>
              <a:t>a written parent and family engagement policy</a:t>
            </a:r>
            <a:r>
              <a:rPr lang="en-US" sz="2400" dirty="0"/>
              <a:t>, agreed on by such parents, that shall describe the means for carrying out the requirements of this section. </a:t>
            </a:r>
          </a:p>
        </p:txBody>
      </p:sp>
      <p:sp>
        <p:nvSpPr>
          <p:cNvPr id="5" name="Content Placeholder 4"/>
          <p:cNvSpPr>
            <a:spLocks noGrp="1"/>
          </p:cNvSpPr>
          <p:nvPr>
            <p:ph sz="half" idx="2"/>
          </p:nvPr>
        </p:nvSpPr>
        <p:spPr>
          <a:xfrm>
            <a:off x="6217920" y="1845735"/>
            <a:ext cx="5593080" cy="4023360"/>
          </a:xfrm>
        </p:spPr>
        <p:txBody>
          <a:bodyPr>
            <a:normAutofit/>
          </a:bodyPr>
          <a:lstStyle/>
          <a:p>
            <a:pPr marL="0" indent="0">
              <a:buNone/>
            </a:pPr>
            <a:r>
              <a:rPr lang="es-CO" sz="2400" dirty="0"/>
              <a:t>Cada escuela regida por esta parte </a:t>
            </a:r>
            <a:r>
              <a:rPr lang="es-CO" sz="2400" b="1" u="sng" dirty="0"/>
              <a:t>debe en colaboración desarrollar</a:t>
            </a:r>
            <a:r>
              <a:rPr lang="es-CO" sz="2400" dirty="0"/>
              <a:t> con  y </a:t>
            </a:r>
            <a:r>
              <a:rPr lang="es-CO" sz="2400" b="1" u="sng" dirty="0"/>
              <a:t>distribuir</a:t>
            </a:r>
            <a:r>
              <a:rPr lang="es-CO" sz="2400" dirty="0"/>
              <a:t> a los padres de estudiantes y familiares que participan en el programa,</a:t>
            </a:r>
            <a:r>
              <a:rPr lang="es-CO" sz="2400" b="1" dirty="0">
                <a:solidFill>
                  <a:srgbClr val="00B050"/>
                </a:solidFill>
              </a:rPr>
              <a:t> una política para la participación de los padres escrita</a:t>
            </a:r>
            <a:r>
              <a:rPr lang="es-CO" sz="2400" dirty="0"/>
              <a:t>, con la cual dichos padres están de acuerdo, que describe los medios para cumplir con los requisitos de esta sección. </a:t>
            </a:r>
          </a:p>
          <a:p>
            <a:endParaRPr lang="en-US" sz="2400" dirty="0"/>
          </a:p>
        </p:txBody>
      </p:sp>
      <p:sp>
        <p:nvSpPr>
          <p:cNvPr id="20" name="Title 1"/>
          <p:cNvSpPr txBox="1">
            <a:spLocks/>
          </p:cNvSpPr>
          <p:nvPr/>
        </p:nvSpPr>
        <p:spPr>
          <a:xfrm>
            <a:off x="383345" y="152400"/>
            <a:ext cx="5638800" cy="16160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B0F0"/>
                </a:solidFill>
              </a:rPr>
              <a:t>School Title </a:t>
            </a:r>
            <a:r>
              <a:rPr lang="en-US" dirty="0">
                <a:solidFill>
                  <a:srgbClr val="00B0F0"/>
                </a:solidFill>
              </a:rPr>
              <a:t>I </a:t>
            </a:r>
            <a:r>
              <a:rPr lang="en-US" sz="4800" b="1" dirty="0">
                <a:solidFill>
                  <a:srgbClr val="00B0F0"/>
                </a:solidFill>
              </a:rPr>
              <a:t>Parent and Family Engagement Policy</a:t>
            </a:r>
          </a:p>
        </p:txBody>
      </p:sp>
      <p:sp>
        <p:nvSpPr>
          <p:cNvPr id="21" name="Title 1"/>
          <p:cNvSpPr txBox="1">
            <a:spLocks/>
          </p:cNvSpPr>
          <p:nvPr/>
        </p:nvSpPr>
        <p:spPr>
          <a:xfrm>
            <a:off x="6130290" y="169334"/>
            <a:ext cx="5486400" cy="16764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800" b="1" dirty="0">
                <a:solidFill>
                  <a:srgbClr val="00B0F0"/>
                </a:solidFill>
              </a:rPr>
              <a:t>Política Escolar Título I para la Involucración de los Padres y la Familia</a:t>
            </a:r>
          </a:p>
        </p:txBody>
      </p:sp>
      <p:grpSp>
        <p:nvGrpSpPr>
          <p:cNvPr id="26" name="Group 25"/>
          <p:cNvGrpSpPr/>
          <p:nvPr/>
        </p:nvGrpSpPr>
        <p:grpSpPr>
          <a:xfrm>
            <a:off x="4563136" y="4495800"/>
            <a:ext cx="2918018" cy="1812517"/>
            <a:chOff x="4015743" y="4148909"/>
            <a:chExt cx="2918018" cy="1812517"/>
          </a:xfrm>
        </p:grpSpPr>
        <p:grpSp>
          <p:nvGrpSpPr>
            <p:cNvPr id="22" name="Group 21"/>
            <p:cNvGrpSpPr/>
            <p:nvPr/>
          </p:nvGrpSpPr>
          <p:grpSpPr>
            <a:xfrm>
              <a:off x="4015743" y="4148909"/>
              <a:ext cx="2202175" cy="1720185"/>
              <a:chOff x="9483628" y="-369963"/>
              <a:chExt cx="2974804" cy="2263298"/>
            </a:xfrm>
          </p:grpSpPr>
          <p:pic>
            <p:nvPicPr>
              <p:cNvPr id="23" name="Graphic 7">
                <a:extLst>
                  <a:ext uri="{FF2B5EF4-FFF2-40B4-BE49-F238E27FC236}">
                    <a16:creationId xmlns:a16="http://schemas.microsoft.com/office/drawing/2014/main" id="{F5A0940F-F702-4BFD-B6D9-6E66AA0A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000" y="-369963"/>
                <a:ext cx="2023432" cy="1517576"/>
              </a:xfrm>
              <a:prstGeom prst="rect">
                <a:avLst/>
              </a:prstGeom>
            </p:spPr>
          </p:pic>
          <p:sp>
            <p:nvSpPr>
              <p:cNvPr id="24" name="TextBox 23"/>
              <p:cNvSpPr txBox="1"/>
              <p:nvPr/>
            </p:nvSpPr>
            <p:spPr>
              <a:xfrm>
                <a:off x="9483628" y="1042938"/>
                <a:ext cx="2058688" cy="850397"/>
              </a:xfrm>
              <a:prstGeom prst="rect">
                <a:avLst/>
              </a:prstGeom>
              <a:noFill/>
            </p:spPr>
            <p:txBody>
              <a:bodyPr wrap="square" rtlCol="0">
                <a:spAutoFit/>
              </a:bodyPr>
              <a:lstStyle/>
              <a:p>
                <a:pPr algn="ctr"/>
                <a:r>
                  <a:rPr lang="en-US" sz="1200" dirty="0"/>
                  <a:t>Parent and Family Engagement Policy Requirements</a:t>
                </a:r>
              </a:p>
            </p:txBody>
          </p:sp>
        </p:grpSp>
        <p:sp>
          <p:nvSpPr>
            <p:cNvPr id="25" name="Rectangle 24"/>
            <p:cNvSpPr/>
            <p:nvPr/>
          </p:nvSpPr>
          <p:spPr>
            <a:xfrm>
              <a:off x="5485961" y="5130429"/>
              <a:ext cx="1447800" cy="830997"/>
            </a:xfrm>
            <a:prstGeom prst="rect">
              <a:avLst/>
            </a:prstGeom>
          </p:spPr>
          <p:txBody>
            <a:bodyPr wrap="square">
              <a:spAutoFit/>
            </a:bodyPr>
            <a:lstStyle/>
            <a:p>
              <a:pPr algn="ctr"/>
              <a:r>
                <a:rPr lang="es-CO" sz="1200" dirty="0"/>
                <a:t>Requisitos para la Política para la Involucración de los Padres y la Familia</a:t>
              </a:r>
            </a:p>
          </p:txBody>
        </p:sp>
      </p:grpSp>
    </p:spTree>
    <p:extLst>
      <p:ext uri="{BB962C8B-B14F-4D97-AF65-F5344CB8AC3E}">
        <p14:creationId xmlns:p14="http://schemas.microsoft.com/office/powerpoint/2010/main" val="335499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45734"/>
            <a:ext cx="5528310" cy="4023360"/>
          </a:xfrm>
        </p:spPr>
        <p:txBody>
          <a:bodyPr>
            <a:normAutofit/>
          </a:bodyPr>
          <a:lstStyle/>
          <a:p>
            <a:pPr marL="0" indent="0">
              <a:buNone/>
            </a:pPr>
            <a:r>
              <a:rPr lang="en-US" sz="2400" dirty="0"/>
              <a:t>Parents shall be notified of the policy in an understandable and uniform format and, to the extent practicable, </a:t>
            </a:r>
            <a:r>
              <a:rPr lang="en-US" sz="2400" b="1" dirty="0">
                <a:solidFill>
                  <a:srgbClr val="00B050"/>
                </a:solidFill>
              </a:rPr>
              <a:t>provided in a language the parents can understand. </a:t>
            </a:r>
          </a:p>
          <a:p>
            <a:pPr marL="0" indent="0">
              <a:buNone/>
            </a:pPr>
            <a:r>
              <a:rPr lang="en-US" sz="2400" dirty="0"/>
              <a:t>Such policy shall be made available to the local community and updated periodically to </a:t>
            </a:r>
            <a:r>
              <a:rPr lang="en-US" sz="2400" b="1" u="sng" dirty="0"/>
              <a:t>meet the changing needs of parents and the school </a:t>
            </a:r>
            <a:r>
              <a:rPr lang="en-US" sz="2400" dirty="0"/>
              <a:t>(</a:t>
            </a:r>
            <a:r>
              <a:rPr lang="en-US" sz="2400" dirty="0" err="1"/>
              <a:t>ESSA</a:t>
            </a:r>
            <a:r>
              <a:rPr lang="en-US" sz="2400" dirty="0"/>
              <a:t> Section 1116 [b]).</a:t>
            </a:r>
          </a:p>
          <a:p>
            <a:endParaRPr lang="en-US" dirty="0"/>
          </a:p>
        </p:txBody>
      </p:sp>
      <p:sp>
        <p:nvSpPr>
          <p:cNvPr id="8" name="Content Placeholder 7"/>
          <p:cNvSpPr>
            <a:spLocks noGrp="1"/>
          </p:cNvSpPr>
          <p:nvPr>
            <p:ph sz="half" idx="2"/>
          </p:nvPr>
        </p:nvSpPr>
        <p:spPr>
          <a:xfrm>
            <a:off x="6217920" y="1768475"/>
            <a:ext cx="5398770" cy="4023360"/>
          </a:xfrm>
        </p:spPr>
        <p:txBody>
          <a:bodyPr>
            <a:normAutofit/>
          </a:bodyPr>
          <a:lstStyle/>
          <a:p>
            <a:pPr marL="0" indent="0">
              <a:buNone/>
            </a:pPr>
            <a:r>
              <a:rPr lang="es-CO" sz="2400" dirty="0"/>
              <a:t>Se notificará a los padres de la política en un formato entendible y uniforme y, en la mayor medida que sea posible, </a:t>
            </a:r>
            <a:r>
              <a:rPr lang="es-CO" sz="2400" b="1" dirty="0">
                <a:solidFill>
                  <a:srgbClr val="00B050"/>
                </a:solidFill>
              </a:rPr>
              <a:t>en un idioma que los padres puedan entender. </a:t>
            </a:r>
          </a:p>
          <a:p>
            <a:pPr marL="0" indent="0">
              <a:buNone/>
            </a:pPr>
            <a:r>
              <a:rPr lang="es-CO" sz="2400" dirty="0"/>
              <a:t>Dicha política se debe poner a la disposición de la comunidad local y se debe actualizar periódicamente con el fin de </a:t>
            </a:r>
            <a:r>
              <a:rPr lang="es-CO" sz="2400" b="1" u="sng" dirty="0"/>
              <a:t>atender las necesidades cambiantes de los padres y la escuela </a:t>
            </a:r>
            <a:r>
              <a:rPr lang="es-CO" sz="2400" dirty="0"/>
              <a:t>[Sección 1116 (b) de </a:t>
            </a:r>
            <a:r>
              <a:rPr lang="es-CO" sz="2400" dirty="0" err="1"/>
              <a:t>ESSA</a:t>
            </a:r>
            <a:r>
              <a:rPr lang="es-CO" sz="2400" dirty="0"/>
              <a:t>.]</a:t>
            </a:r>
          </a:p>
        </p:txBody>
      </p:sp>
      <p:sp>
        <p:nvSpPr>
          <p:cNvPr id="5" name="Title 1"/>
          <p:cNvSpPr txBox="1">
            <a:spLocks/>
          </p:cNvSpPr>
          <p:nvPr/>
        </p:nvSpPr>
        <p:spPr>
          <a:xfrm>
            <a:off x="383345" y="152400"/>
            <a:ext cx="5638800" cy="16160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B0F0"/>
                </a:solidFill>
              </a:rPr>
              <a:t>School Title </a:t>
            </a:r>
            <a:r>
              <a:rPr lang="en-US" dirty="0">
                <a:solidFill>
                  <a:srgbClr val="00B0F0"/>
                </a:solidFill>
              </a:rPr>
              <a:t>I </a:t>
            </a:r>
            <a:r>
              <a:rPr lang="en-US" sz="4800" b="1" dirty="0">
                <a:solidFill>
                  <a:srgbClr val="00B0F0"/>
                </a:solidFill>
              </a:rPr>
              <a:t>Parent and Family Engagement Policy</a:t>
            </a:r>
          </a:p>
        </p:txBody>
      </p:sp>
      <p:sp>
        <p:nvSpPr>
          <p:cNvPr id="6" name="Title 1"/>
          <p:cNvSpPr txBox="1">
            <a:spLocks/>
          </p:cNvSpPr>
          <p:nvPr/>
        </p:nvSpPr>
        <p:spPr>
          <a:xfrm>
            <a:off x="6130290" y="169334"/>
            <a:ext cx="5486400" cy="16764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800" b="1" dirty="0">
                <a:solidFill>
                  <a:srgbClr val="00B0F0"/>
                </a:solidFill>
              </a:rPr>
              <a:t>Política Escolar Título I para la Involucración de los Padres y la Familia</a:t>
            </a:r>
          </a:p>
        </p:txBody>
      </p:sp>
      <p:grpSp>
        <p:nvGrpSpPr>
          <p:cNvPr id="21" name="Group 20"/>
          <p:cNvGrpSpPr/>
          <p:nvPr/>
        </p:nvGrpSpPr>
        <p:grpSpPr>
          <a:xfrm>
            <a:off x="4191000" y="4572000"/>
            <a:ext cx="2918018" cy="1812517"/>
            <a:chOff x="4015743" y="4148909"/>
            <a:chExt cx="2918018" cy="1812517"/>
          </a:xfrm>
        </p:grpSpPr>
        <p:grpSp>
          <p:nvGrpSpPr>
            <p:cNvPr id="22" name="Group 21"/>
            <p:cNvGrpSpPr/>
            <p:nvPr/>
          </p:nvGrpSpPr>
          <p:grpSpPr>
            <a:xfrm>
              <a:off x="4015743" y="4148909"/>
              <a:ext cx="2202175" cy="1720185"/>
              <a:chOff x="9483628" y="-369963"/>
              <a:chExt cx="2974804" cy="2263298"/>
            </a:xfrm>
          </p:grpSpPr>
          <p:pic>
            <p:nvPicPr>
              <p:cNvPr id="24" name="Graphic 7">
                <a:extLst>
                  <a:ext uri="{FF2B5EF4-FFF2-40B4-BE49-F238E27FC236}">
                    <a16:creationId xmlns:a16="http://schemas.microsoft.com/office/drawing/2014/main" id="{F5A0940F-F702-4BFD-B6D9-6E66AA0AE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000" y="-369963"/>
                <a:ext cx="2023432" cy="1517576"/>
              </a:xfrm>
              <a:prstGeom prst="rect">
                <a:avLst/>
              </a:prstGeom>
            </p:spPr>
          </p:pic>
          <p:sp>
            <p:nvSpPr>
              <p:cNvPr id="25" name="TextBox 24"/>
              <p:cNvSpPr txBox="1"/>
              <p:nvPr/>
            </p:nvSpPr>
            <p:spPr>
              <a:xfrm>
                <a:off x="9483628" y="1042938"/>
                <a:ext cx="2058688" cy="850397"/>
              </a:xfrm>
              <a:prstGeom prst="rect">
                <a:avLst/>
              </a:prstGeom>
              <a:noFill/>
            </p:spPr>
            <p:txBody>
              <a:bodyPr wrap="square" rtlCol="0">
                <a:spAutoFit/>
              </a:bodyPr>
              <a:lstStyle/>
              <a:p>
                <a:pPr algn="ctr"/>
                <a:r>
                  <a:rPr lang="en-US" sz="1200" dirty="0"/>
                  <a:t>Parent and Family Engagement Policy Requirements</a:t>
                </a:r>
              </a:p>
            </p:txBody>
          </p:sp>
        </p:grpSp>
        <p:sp>
          <p:nvSpPr>
            <p:cNvPr id="23" name="Rectangle 22"/>
            <p:cNvSpPr/>
            <p:nvPr/>
          </p:nvSpPr>
          <p:spPr>
            <a:xfrm>
              <a:off x="5485961" y="5130429"/>
              <a:ext cx="1447800" cy="830997"/>
            </a:xfrm>
            <a:prstGeom prst="rect">
              <a:avLst/>
            </a:prstGeom>
          </p:spPr>
          <p:txBody>
            <a:bodyPr wrap="square">
              <a:spAutoFit/>
            </a:bodyPr>
            <a:lstStyle/>
            <a:p>
              <a:pPr algn="ctr"/>
              <a:r>
                <a:rPr lang="es-CO" sz="1200" dirty="0"/>
                <a:t>Requisitos para la Política para la Involucración de los Padres y la Familia</a:t>
              </a:r>
            </a:p>
          </p:txBody>
        </p:sp>
      </p:grpSp>
    </p:spTree>
    <p:extLst>
      <p:ext uri="{BB962C8B-B14F-4D97-AF65-F5344CB8AC3E}">
        <p14:creationId xmlns:p14="http://schemas.microsoft.com/office/powerpoint/2010/main" val="4507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3"/>
            <a:ext cx="5806438" cy="1450757"/>
          </a:xfrm>
        </p:spPr>
        <p:txBody>
          <a:bodyPr>
            <a:noAutofit/>
          </a:bodyPr>
          <a:lstStyle/>
          <a:p>
            <a:r>
              <a:rPr lang="en-US" sz="4000" b="1" dirty="0">
                <a:solidFill>
                  <a:srgbClr val="00B0F0"/>
                </a:solidFill>
              </a:rPr>
              <a:t>Required components of the Parent and Family Engagement Policy (</a:t>
            </a:r>
            <a:r>
              <a:rPr lang="en-US" sz="4000" b="1" dirty="0" err="1">
                <a:solidFill>
                  <a:srgbClr val="00B0F0"/>
                </a:solidFill>
              </a:rPr>
              <a:t>PFEP</a:t>
            </a:r>
            <a:r>
              <a:rPr lang="en-US" sz="4000" b="1" dirty="0">
                <a:solidFill>
                  <a:srgbClr val="00B0F0"/>
                </a:solidFill>
              </a:rPr>
              <a:t>)</a:t>
            </a:r>
          </a:p>
        </p:txBody>
      </p:sp>
      <p:sp>
        <p:nvSpPr>
          <p:cNvPr id="4" name="Text Placeholder 3"/>
          <p:cNvSpPr>
            <a:spLocks noGrp="1"/>
          </p:cNvSpPr>
          <p:nvPr>
            <p:ph sz="half" idx="1"/>
          </p:nvPr>
        </p:nvSpPr>
        <p:spPr>
          <a:xfrm>
            <a:off x="381000" y="1845735"/>
            <a:ext cx="4953000" cy="4023360"/>
          </a:xfrm>
        </p:spPr>
        <p:txBody>
          <a:bodyPr>
            <a:normAutofit fontScale="92500" lnSpcReduction="20000"/>
          </a:bodyPr>
          <a:lstStyle/>
          <a:p>
            <a:pPr marL="342900" indent="-342900">
              <a:buFont typeface="+mj-lt"/>
              <a:buAutoNum type="arabicPeriod"/>
            </a:pPr>
            <a:r>
              <a:rPr lang="en-US" b="1" dirty="0"/>
              <a:t>Policy Involvement </a:t>
            </a:r>
            <a:r>
              <a:rPr lang="en-US" dirty="0"/>
              <a:t>-Describes the way the school will involve parents in the Title I program and the development of the school plan </a:t>
            </a:r>
          </a:p>
          <a:p>
            <a:pPr marL="342900" indent="-342900">
              <a:buFont typeface="+mj-lt"/>
              <a:buAutoNum type="arabicPeriod"/>
            </a:pPr>
            <a:r>
              <a:rPr lang="en-US" b="1" dirty="0"/>
              <a:t>Shared Responsibilities for High Academic Achievement</a:t>
            </a:r>
            <a:r>
              <a:rPr lang="en-US" dirty="0"/>
              <a:t> - Outlines how parents, school staff, and students will partner in sharing the responsibility for student achievement </a:t>
            </a:r>
          </a:p>
          <a:p>
            <a:pPr marL="342900" indent="-342900">
              <a:buFont typeface="+mj-lt"/>
              <a:buAutoNum type="arabicPeriod"/>
            </a:pPr>
            <a:r>
              <a:rPr lang="en-US" b="1" dirty="0"/>
              <a:t>Building Capacity for Involvement </a:t>
            </a:r>
            <a:r>
              <a:rPr lang="en-US" dirty="0"/>
              <a:t>- Describes how schools will broaden parents’ understanding of the state standards, curricula, and programs and services</a:t>
            </a:r>
          </a:p>
          <a:p>
            <a:pPr marL="342900" indent="-342900">
              <a:buFont typeface="+mj-lt"/>
              <a:buAutoNum type="arabicPeriod"/>
            </a:pPr>
            <a:r>
              <a:rPr lang="en-US" b="1" dirty="0"/>
              <a:t>Accessibility</a:t>
            </a:r>
            <a:r>
              <a:rPr lang="en-US" dirty="0"/>
              <a:t> - Provides examples of how the school will accommodate parents’ needs</a:t>
            </a:r>
          </a:p>
        </p:txBody>
      </p:sp>
      <p:sp>
        <p:nvSpPr>
          <p:cNvPr id="30" name="Content Placeholder 29"/>
          <p:cNvSpPr>
            <a:spLocks noGrp="1"/>
          </p:cNvSpPr>
          <p:nvPr>
            <p:ph sz="half" idx="2"/>
          </p:nvPr>
        </p:nvSpPr>
        <p:spPr>
          <a:xfrm>
            <a:off x="6324600" y="1864785"/>
            <a:ext cx="5410200" cy="4023360"/>
          </a:xfrm>
        </p:spPr>
        <p:txBody>
          <a:bodyPr>
            <a:normAutofit fontScale="92500" lnSpcReduction="20000"/>
          </a:bodyPr>
          <a:lstStyle/>
          <a:p>
            <a:pPr marL="342900" indent="-342900">
              <a:buFont typeface="+mj-lt"/>
              <a:buAutoNum type="arabicPeriod"/>
            </a:pPr>
            <a:r>
              <a:rPr lang="es-CO" b="1" dirty="0"/>
              <a:t>Involucrar en la política </a:t>
            </a:r>
            <a:r>
              <a:rPr lang="es-CO" dirty="0"/>
              <a:t>- Describe la manera en que la escuela involucrará a los padres en el programa Título I y el desarrollo del plan escolar </a:t>
            </a:r>
          </a:p>
          <a:p>
            <a:pPr marL="342900" indent="-342900">
              <a:buFont typeface="+mj-lt"/>
              <a:buAutoNum type="arabicPeriod"/>
            </a:pPr>
            <a:r>
              <a:rPr lang="es-CO" b="1" dirty="0"/>
              <a:t>Responsabilidades</a:t>
            </a:r>
            <a:r>
              <a:rPr lang="es-CO" dirty="0"/>
              <a:t> </a:t>
            </a:r>
            <a:r>
              <a:rPr lang="es-CO" b="1" dirty="0"/>
              <a:t>compartidas en cuanto al alto rendimiento académico estudiantil </a:t>
            </a:r>
            <a:r>
              <a:rPr lang="es-CO" dirty="0"/>
              <a:t>- </a:t>
            </a:r>
            <a:r>
              <a:rPr lang="es-ES" dirty="0"/>
              <a:t>Describe cómo los padres, el personal escolar y los estudiantes formarán alianzas al compartir la responsabilidad por el rendimiento estudiantil </a:t>
            </a:r>
            <a:endParaRPr lang="es-CO" dirty="0"/>
          </a:p>
          <a:p>
            <a:pPr marL="342900" indent="-342900">
              <a:buFont typeface="+mj-lt"/>
              <a:buAutoNum type="arabicPeriod"/>
            </a:pPr>
            <a:r>
              <a:rPr lang="es-CO" b="1" dirty="0"/>
              <a:t>Ampliar la Capacidad para la Participación </a:t>
            </a:r>
            <a:r>
              <a:rPr lang="es-CO" dirty="0"/>
              <a:t>- Describe cómo las escuelas ampliarán el entendimiento de los padres en cuanto a los estándares, los planes de estudio y los programas y servicios estatales</a:t>
            </a:r>
          </a:p>
          <a:p>
            <a:pPr marL="342900" indent="-342900">
              <a:buFont typeface="+mj-lt"/>
              <a:buAutoNum type="arabicPeriod"/>
            </a:pPr>
            <a:r>
              <a:rPr lang="es-CO" b="1" dirty="0"/>
              <a:t>Acceso</a:t>
            </a:r>
            <a:r>
              <a:rPr lang="es-CO" dirty="0"/>
              <a:t> - Proveer ejemplos de cómo la escuela atenderá las necesidades de los padres</a:t>
            </a:r>
          </a:p>
          <a:p>
            <a:endParaRPr lang="en-US" dirty="0"/>
          </a:p>
        </p:txBody>
      </p:sp>
      <p:sp>
        <p:nvSpPr>
          <p:cNvPr id="3" name="Slide Number Placeholder 2">
            <a:extLst>
              <a:ext uri="{FF2B5EF4-FFF2-40B4-BE49-F238E27FC236}">
                <a16:creationId xmlns:a16="http://schemas.microsoft.com/office/drawing/2014/main" id="{725BA53B-CBD7-44C4-81EC-B0CBFB7BDBB6}"/>
              </a:ext>
            </a:extLst>
          </p:cNvPr>
          <p:cNvSpPr>
            <a:spLocks noGrp="1"/>
          </p:cNvSpPr>
          <p:nvPr>
            <p:ph type="sldNum" sz="quarter" idx="12"/>
          </p:nvPr>
        </p:nvSpPr>
        <p:spPr/>
        <p:txBody>
          <a:bodyPr/>
          <a:lstStyle/>
          <a:p>
            <a:fld id="{945CAF6A-E3F9-4718-B77C-3AFEE9F98AC1}" type="slidenum">
              <a:rPr lang="en-US" smtClean="0"/>
              <a:pPr/>
              <a:t>8</a:t>
            </a:fld>
            <a:endParaRPr lang="en-US"/>
          </a:p>
        </p:txBody>
      </p:sp>
      <p:sp>
        <p:nvSpPr>
          <p:cNvPr id="31" name="Title 1"/>
          <p:cNvSpPr txBox="1">
            <a:spLocks/>
          </p:cNvSpPr>
          <p:nvPr/>
        </p:nvSpPr>
        <p:spPr>
          <a:xfrm>
            <a:off x="6195060" y="237744"/>
            <a:ext cx="5821680" cy="149961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O" sz="4000" b="1" dirty="0">
                <a:solidFill>
                  <a:srgbClr val="00B0F0"/>
                </a:solidFill>
              </a:rPr>
              <a:t>Requeridos bajo la Política para la Involucración de los Padres y las Familias (</a:t>
            </a:r>
            <a:r>
              <a:rPr lang="es-CO" sz="4000" b="1" dirty="0" err="1">
                <a:solidFill>
                  <a:srgbClr val="00B0F0"/>
                </a:solidFill>
              </a:rPr>
              <a:t>PFEP</a:t>
            </a:r>
            <a:r>
              <a:rPr lang="es-CO" sz="4000" b="1" dirty="0">
                <a:solidFill>
                  <a:srgbClr val="00B0F0"/>
                </a:solidFill>
              </a:rPr>
              <a:t>)</a:t>
            </a:r>
          </a:p>
        </p:txBody>
      </p:sp>
      <p:pic>
        <p:nvPicPr>
          <p:cNvPr id="15" name="Graphic 6">
            <a:extLst>
              <a:ext uri="{FF2B5EF4-FFF2-40B4-BE49-F238E27FC236}">
                <a16:creationId xmlns:a16="http://schemas.microsoft.com/office/drawing/2014/main" id="{BD55A1B4-C7B1-4178-AE4E-92A1A85CE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009" y="2696993"/>
            <a:ext cx="1486781" cy="1160422"/>
          </a:xfrm>
          <a:prstGeom prst="rect">
            <a:avLst/>
          </a:prstGeom>
        </p:spPr>
      </p:pic>
      <p:grpSp>
        <p:nvGrpSpPr>
          <p:cNvPr id="16" name="Group 15"/>
          <p:cNvGrpSpPr/>
          <p:nvPr/>
        </p:nvGrpSpPr>
        <p:grpSpPr>
          <a:xfrm>
            <a:off x="4267200" y="4495800"/>
            <a:ext cx="2918018" cy="1812517"/>
            <a:chOff x="4015743" y="4148909"/>
            <a:chExt cx="2918018" cy="1812517"/>
          </a:xfrm>
        </p:grpSpPr>
        <p:grpSp>
          <p:nvGrpSpPr>
            <p:cNvPr id="17" name="Group 16"/>
            <p:cNvGrpSpPr/>
            <p:nvPr/>
          </p:nvGrpSpPr>
          <p:grpSpPr>
            <a:xfrm>
              <a:off x="4015743" y="4148909"/>
              <a:ext cx="2202175" cy="1720185"/>
              <a:chOff x="9483628" y="-369963"/>
              <a:chExt cx="2974804" cy="2263298"/>
            </a:xfrm>
          </p:grpSpPr>
          <p:pic>
            <p:nvPicPr>
              <p:cNvPr id="19" name="Graphic 7">
                <a:extLst>
                  <a:ext uri="{FF2B5EF4-FFF2-40B4-BE49-F238E27FC236}">
                    <a16:creationId xmlns:a16="http://schemas.microsoft.com/office/drawing/2014/main" id="{F5A0940F-F702-4BFD-B6D9-6E66AA0AE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5000" y="-369963"/>
                <a:ext cx="2023432" cy="1517576"/>
              </a:xfrm>
              <a:prstGeom prst="rect">
                <a:avLst/>
              </a:prstGeom>
            </p:spPr>
          </p:pic>
          <p:sp>
            <p:nvSpPr>
              <p:cNvPr id="20" name="TextBox 19"/>
              <p:cNvSpPr txBox="1"/>
              <p:nvPr/>
            </p:nvSpPr>
            <p:spPr>
              <a:xfrm>
                <a:off x="9483628" y="1042938"/>
                <a:ext cx="2058688" cy="850397"/>
              </a:xfrm>
              <a:prstGeom prst="rect">
                <a:avLst/>
              </a:prstGeom>
              <a:noFill/>
            </p:spPr>
            <p:txBody>
              <a:bodyPr wrap="square" rtlCol="0">
                <a:spAutoFit/>
              </a:bodyPr>
              <a:lstStyle/>
              <a:p>
                <a:pPr algn="ctr"/>
                <a:r>
                  <a:rPr lang="en-US" sz="1200" dirty="0"/>
                  <a:t>Parent and Family Engagement Policy Requirements</a:t>
                </a:r>
              </a:p>
            </p:txBody>
          </p:sp>
        </p:grpSp>
        <p:sp>
          <p:nvSpPr>
            <p:cNvPr id="18" name="Rectangle 17"/>
            <p:cNvSpPr/>
            <p:nvPr/>
          </p:nvSpPr>
          <p:spPr>
            <a:xfrm>
              <a:off x="5485961" y="5130429"/>
              <a:ext cx="1447800" cy="830997"/>
            </a:xfrm>
            <a:prstGeom prst="rect">
              <a:avLst/>
            </a:prstGeom>
          </p:spPr>
          <p:txBody>
            <a:bodyPr wrap="square">
              <a:spAutoFit/>
            </a:bodyPr>
            <a:lstStyle/>
            <a:p>
              <a:pPr algn="ctr"/>
              <a:r>
                <a:rPr lang="es-CO" sz="1200" dirty="0"/>
                <a:t>Requisitos para la Política para la Involucración de los Padres y la Familia</a:t>
              </a:r>
            </a:p>
          </p:txBody>
        </p:sp>
      </p:grpSp>
    </p:spTree>
    <p:extLst>
      <p:ext uri="{BB962C8B-B14F-4D97-AF65-F5344CB8AC3E}">
        <p14:creationId xmlns:p14="http://schemas.microsoft.com/office/powerpoint/2010/main" val="41104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846320" cy="1450757"/>
          </a:xfrm>
        </p:spPr>
        <p:txBody>
          <a:bodyPr>
            <a:normAutofit/>
          </a:bodyPr>
          <a:lstStyle/>
          <a:p>
            <a:r>
              <a:rPr lang="en-US" sz="4300" b="1" dirty="0">
                <a:solidFill>
                  <a:srgbClr val="00B0F0"/>
                </a:solidFill>
              </a:rPr>
              <a:t>Policy Involvement</a:t>
            </a:r>
            <a:endParaRPr lang="en-US" sz="2800" b="1" dirty="0">
              <a:solidFill>
                <a:srgbClr val="00B0F0"/>
              </a:solidFill>
            </a:endParaRPr>
          </a:p>
        </p:txBody>
      </p:sp>
      <p:sp>
        <p:nvSpPr>
          <p:cNvPr id="3" name="Content Placeholder 2"/>
          <p:cNvSpPr>
            <a:spLocks noGrp="1"/>
          </p:cNvSpPr>
          <p:nvPr>
            <p:ph sz="half" idx="1"/>
          </p:nvPr>
        </p:nvSpPr>
        <p:spPr/>
        <p:txBody>
          <a:bodyPr>
            <a:normAutofit/>
          </a:bodyPr>
          <a:lstStyle/>
          <a:p>
            <a:pPr marL="0" indent="0">
              <a:buNone/>
            </a:pPr>
            <a:r>
              <a:rPr lang="en-US" sz="2400" dirty="0">
                <a:solidFill>
                  <a:schemeClr val="tx1"/>
                </a:solidFill>
              </a:rPr>
              <a:t>How did the school involve parents &amp; families on the development of the Parent and Family Engagement Policy?</a:t>
            </a:r>
          </a:p>
          <a:p>
            <a:pPr marL="0" indent="0">
              <a:buNone/>
            </a:pPr>
            <a:endParaRPr lang="en-US" sz="2400" dirty="0">
              <a:solidFill>
                <a:schemeClr val="tx1"/>
              </a:solidFill>
            </a:endParaRPr>
          </a:p>
          <a:p>
            <a:pPr marL="0" indent="0">
              <a:buNone/>
            </a:pPr>
            <a:r>
              <a:rPr lang="en-US" sz="2400" dirty="0">
                <a:solidFill>
                  <a:schemeClr val="tx1"/>
                </a:solidFill>
              </a:rPr>
              <a:t>Describe the opportunities provided and the data sources used to inform the policy development. </a:t>
            </a:r>
          </a:p>
        </p:txBody>
      </p:sp>
      <p:sp>
        <p:nvSpPr>
          <p:cNvPr id="4" name="Content Placeholder 3"/>
          <p:cNvSpPr>
            <a:spLocks noGrp="1"/>
          </p:cNvSpPr>
          <p:nvPr>
            <p:ph sz="half" idx="2"/>
          </p:nvPr>
        </p:nvSpPr>
        <p:spPr/>
        <p:txBody>
          <a:bodyPr>
            <a:normAutofit/>
          </a:bodyPr>
          <a:lstStyle/>
          <a:p>
            <a:pPr marL="0" indent="0">
              <a:buNone/>
            </a:pPr>
            <a:r>
              <a:rPr lang="es-ES" sz="2400" dirty="0">
                <a:solidFill>
                  <a:schemeClr val="tx1"/>
                </a:solidFill>
              </a:rPr>
              <a:t>¿Cómo involucró la escuela a los padres y las familias en el desarrollo de la Política para la participación de los padres y las familias?</a:t>
            </a:r>
          </a:p>
          <a:p>
            <a:pPr marL="0" indent="0">
              <a:buNone/>
            </a:pPr>
            <a:r>
              <a:rPr lang="es-ES" sz="2400" dirty="0">
                <a:solidFill>
                  <a:schemeClr val="tx1"/>
                </a:solidFill>
              </a:rPr>
              <a:t>Describir las oportunidades que se ofrecen y las fuentes de datos utilizadas para informar sobre el desarrollo de políticas. </a:t>
            </a:r>
          </a:p>
        </p:txBody>
      </p:sp>
      <p:sp>
        <p:nvSpPr>
          <p:cNvPr id="7" name="Slide Number Placeholder 6"/>
          <p:cNvSpPr>
            <a:spLocks noGrp="1"/>
          </p:cNvSpPr>
          <p:nvPr>
            <p:ph type="sldNum" sz="quarter" idx="12"/>
          </p:nvPr>
        </p:nvSpPr>
        <p:spPr/>
        <p:txBody>
          <a:bodyPr/>
          <a:lstStyle/>
          <a:p>
            <a:fld id="{945CAF6A-E3F9-4718-B77C-3AFEE9F98AC1}" type="slidenum">
              <a:rPr lang="en-US" smtClean="0"/>
              <a:pPr/>
              <a:t>9</a:t>
            </a:fld>
            <a:endParaRPr lang="en-US"/>
          </a:p>
        </p:txBody>
      </p:sp>
      <p:sp>
        <p:nvSpPr>
          <p:cNvPr id="12" name="Title 1"/>
          <p:cNvSpPr txBox="1">
            <a:spLocks/>
          </p:cNvSpPr>
          <p:nvPr/>
        </p:nvSpPr>
        <p:spPr>
          <a:xfrm>
            <a:off x="6214110" y="286602"/>
            <a:ext cx="5257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300" b="1" dirty="0" err="1">
                <a:solidFill>
                  <a:srgbClr val="00B0F0"/>
                </a:solidFill>
              </a:rPr>
              <a:t>Involucrar</a:t>
            </a:r>
            <a:r>
              <a:rPr lang="en-US" sz="4300" b="1" dirty="0">
                <a:solidFill>
                  <a:srgbClr val="00B0F0"/>
                </a:solidFill>
              </a:rPr>
              <a:t> </a:t>
            </a:r>
            <a:r>
              <a:rPr lang="en-US" sz="4300" b="1" dirty="0" err="1">
                <a:solidFill>
                  <a:srgbClr val="00B0F0"/>
                </a:solidFill>
              </a:rPr>
              <a:t>en</a:t>
            </a:r>
            <a:r>
              <a:rPr lang="en-US" sz="4300" b="1" dirty="0">
                <a:solidFill>
                  <a:srgbClr val="00B0F0"/>
                </a:solidFill>
              </a:rPr>
              <a:t> la </a:t>
            </a:r>
            <a:r>
              <a:rPr lang="en-US" sz="4300" b="1" dirty="0" err="1">
                <a:solidFill>
                  <a:srgbClr val="00B0F0"/>
                </a:solidFill>
              </a:rPr>
              <a:t>política</a:t>
            </a:r>
            <a:r>
              <a:rPr lang="en-US" sz="4300" b="1" dirty="0">
                <a:solidFill>
                  <a:srgbClr val="00B0F0"/>
                </a:solidFill>
              </a:rPr>
              <a:t> </a:t>
            </a:r>
            <a:endParaRPr lang="en-US" sz="2800" b="1" dirty="0">
              <a:solidFill>
                <a:srgbClr val="00B0F0"/>
              </a:solidFill>
            </a:endParaRPr>
          </a:p>
        </p:txBody>
      </p:sp>
      <p:grpSp>
        <p:nvGrpSpPr>
          <p:cNvPr id="16" name="Group 15"/>
          <p:cNvGrpSpPr/>
          <p:nvPr/>
        </p:nvGrpSpPr>
        <p:grpSpPr>
          <a:xfrm>
            <a:off x="4563136" y="4495800"/>
            <a:ext cx="2918018" cy="1812517"/>
            <a:chOff x="4015743" y="4148909"/>
            <a:chExt cx="2918018" cy="1812517"/>
          </a:xfrm>
        </p:grpSpPr>
        <p:grpSp>
          <p:nvGrpSpPr>
            <p:cNvPr id="17" name="Group 16"/>
            <p:cNvGrpSpPr/>
            <p:nvPr/>
          </p:nvGrpSpPr>
          <p:grpSpPr>
            <a:xfrm>
              <a:off x="4015743" y="4148909"/>
              <a:ext cx="2202175" cy="1720185"/>
              <a:chOff x="9483628" y="-369963"/>
              <a:chExt cx="2974804" cy="2263298"/>
            </a:xfrm>
          </p:grpSpPr>
          <p:pic>
            <p:nvPicPr>
              <p:cNvPr id="21" name="Graphic 7">
                <a:extLst>
                  <a:ext uri="{FF2B5EF4-FFF2-40B4-BE49-F238E27FC236}">
                    <a16:creationId xmlns:a16="http://schemas.microsoft.com/office/drawing/2014/main" id="{F5A0940F-F702-4BFD-B6D9-6E66AA0A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000" y="-369963"/>
                <a:ext cx="2023432" cy="1517576"/>
              </a:xfrm>
              <a:prstGeom prst="rect">
                <a:avLst/>
              </a:prstGeom>
            </p:spPr>
          </p:pic>
          <p:sp>
            <p:nvSpPr>
              <p:cNvPr id="22" name="TextBox 21"/>
              <p:cNvSpPr txBox="1"/>
              <p:nvPr/>
            </p:nvSpPr>
            <p:spPr>
              <a:xfrm>
                <a:off x="9483628" y="1042938"/>
                <a:ext cx="2058688" cy="850397"/>
              </a:xfrm>
              <a:prstGeom prst="rect">
                <a:avLst/>
              </a:prstGeom>
              <a:noFill/>
            </p:spPr>
            <p:txBody>
              <a:bodyPr wrap="square" rtlCol="0">
                <a:spAutoFit/>
              </a:bodyPr>
              <a:lstStyle/>
              <a:p>
                <a:pPr algn="ctr"/>
                <a:r>
                  <a:rPr lang="en-US" sz="1200" dirty="0"/>
                  <a:t>Parent and Family Engagement Policy Requirements</a:t>
                </a:r>
              </a:p>
            </p:txBody>
          </p:sp>
        </p:grpSp>
        <p:sp>
          <p:nvSpPr>
            <p:cNvPr id="20" name="Rectangle 19"/>
            <p:cNvSpPr/>
            <p:nvPr/>
          </p:nvSpPr>
          <p:spPr>
            <a:xfrm>
              <a:off x="5485961" y="5130429"/>
              <a:ext cx="1447800" cy="830997"/>
            </a:xfrm>
            <a:prstGeom prst="rect">
              <a:avLst/>
            </a:prstGeom>
          </p:spPr>
          <p:txBody>
            <a:bodyPr wrap="square">
              <a:spAutoFit/>
            </a:bodyPr>
            <a:lstStyle/>
            <a:p>
              <a:pPr algn="ctr"/>
              <a:r>
                <a:rPr lang="es-CO" sz="1200" dirty="0"/>
                <a:t>Requisitos para la Política para la Involucración de los Padres y la Familia</a:t>
              </a:r>
            </a:p>
          </p:txBody>
        </p:sp>
      </p:grpSp>
    </p:spTree>
    <p:extLst>
      <p:ext uri="{BB962C8B-B14F-4D97-AF65-F5344CB8AC3E}">
        <p14:creationId xmlns:p14="http://schemas.microsoft.com/office/powerpoint/2010/main" val="182019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4676</TotalTime>
  <Words>3816</Words>
  <Application>Microsoft Macintosh PowerPoint</Application>
  <PresentationFormat>Widescreen</PresentationFormat>
  <Paragraphs>345</Paragraphs>
  <Slides>28</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Wingdings</vt:lpstr>
      <vt:lpstr>Office Theme</vt:lpstr>
      <vt:lpstr>Retrospect</vt:lpstr>
      <vt:lpstr>Title I Requirements for Parent and Family Engagement</vt:lpstr>
      <vt:lpstr>Objectives</vt:lpstr>
      <vt:lpstr>Goal of Title I</vt:lpstr>
      <vt:lpstr>Poll</vt:lpstr>
      <vt:lpstr>PowerPoint Presentation</vt:lpstr>
      <vt:lpstr>PowerPoint Presentation</vt:lpstr>
      <vt:lpstr>PowerPoint Presentation</vt:lpstr>
      <vt:lpstr>Required components of the Parent and Family Engagement Policy (PFEP)</vt:lpstr>
      <vt:lpstr>Policy Involvement</vt:lpstr>
      <vt:lpstr>In the Chat</vt:lpstr>
      <vt:lpstr>Building Capacity for Involvement </vt:lpstr>
      <vt:lpstr>Building Capacity for Involvement </vt:lpstr>
      <vt:lpstr>Accessibility </vt:lpstr>
      <vt:lpstr>Shared Responsibilities for High Student Academic Achievement</vt:lpstr>
      <vt:lpstr>What must be in a School-Parent Compact?</vt:lpstr>
      <vt:lpstr>What must be in a School-Parent Compact?</vt:lpstr>
      <vt:lpstr>What must be in a School-Parent Compact?</vt:lpstr>
      <vt:lpstr>What does the compact look like? ¿Cómo es el contrato?</vt:lpstr>
      <vt:lpstr>PowerPoint Presentation</vt:lpstr>
      <vt:lpstr>Every Student Succeeds Act</vt:lpstr>
      <vt:lpstr>D – Develop or R - Revise</vt:lpstr>
      <vt:lpstr>A - Approve</vt:lpstr>
      <vt:lpstr>A - Approve</vt:lpstr>
      <vt:lpstr>D - Distribute</vt:lpstr>
      <vt:lpstr>PowerPoint Presentation</vt:lpstr>
      <vt:lpstr>Policy Reminders for Staff</vt:lpstr>
      <vt:lpstr>True or False?</vt:lpstr>
      <vt:lpstr>School staff, visit https://achieve.lausd.net/Page/10427 for more Title I Tools for Schools  El personal escolar puede entrar a https://achieve.lausd.net/Page/10427 para encontrar más herramientas de Título I para las escuelas</vt:lpstr>
    </vt:vector>
  </TitlesOfParts>
  <Company>Los Angeles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lausd_user</dc:creator>
  <cp:lastModifiedBy>Camp, Morena</cp:lastModifiedBy>
  <cp:revision>185</cp:revision>
  <cp:lastPrinted>2019-10-11T15:43:01Z</cp:lastPrinted>
  <dcterms:created xsi:type="dcterms:W3CDTF">2015-08-06T20:18:43Z</dcterms:created>
  <dcterms:modified xsi:type="dcterms:W3CDTF">2020-11-02T18:01:35Z</dcterms:modified>
</cp:coreProperties>
</file>